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5" r:id="rId1"/>
  </p:sldMasterIdLst>
  <p:notesMasterIdLst>
    <p:notesMasterId r:id="rId55"/>
  </p:notesMasterIdLst>
  <p:handoutMasterIdLst>
    <p:handoutMasterId r:id="rId56"/>
  </p:handoutMasterIdLst>
  <p:sldIdLst>
    <p:sldId id="944" r:id="rId2"/>
    <p:sldId id="857" r:id="rId3"/>
    <p:sldId id="860" r:id="rId4"/>
    <p:sldId id="861" r:id="rId5"/>
    <p:sldId id="862" r:id="rId6"/>
    <p:sldId id="863" r:id="rId7"/>
    <p:sldId id="864" r:id="rId8"/>
    <p:sldId id="866" r:id="rId9"/>
    <p:sldId id="868" r:id="rId10"/>
    <p:sldId id="962" r:id="rId11"/>
    <p:sldId id="963" r:id="rId12"/>
    <p:sldId id="964" r:id="rId13"/>
    <p:sldId id="965" r:id="rId14"/>
    <p:sldId id="966" r:id="rId15"/>
    <p:sldId id="967" r:id="rId16"/>
    <p:sldId id="968" r:id="rId17"/>
    <p:sldId id="969" r:id="rId18"/>
    <p:sldId id="970" r:id="rId19"/>
    <p:sldId id="971" r:id="rId20"/>
    <p:sldId id="972" r:id="rId21"/>
    <p:sldId id="973" r:id="rId22"/>
    <p:sldId id="974" r:id="rId23"/>
    <p:sldId id="975" r:id="rId24"/>
    <p:sldId id="976" r:id="rId25"/>
    <p:sldId id="977" r:id="rId26"/>
    <p:sldId id="978" r:id="rId27"/>
    <p:sldId id="979" r:id="rId28"/>
    <p:sldId id="980" r:id="rId29"/>
    <p:sldId id="981" r:id="rId30"/>
    <p:sldId id="982" r:id="rId31"/>
    <p:sldId id="983" r:id="rId32"/>
    <p:sldId id="984" r:id="rId33"/>
    <p:sldId id="869" r:id="rId34"/>
    <p:sldId id="952" r:id="rId35"/>
    <p:sldId id="953" r:id="rId36"/>
    <p:sldId id="954" r:id="rId37"/>
    <p:sldId id="955" r:id="rId38"/>
    <p:sldId id="956" r:id="rId39"/>
    <p:sldId id="957" r:id="rId40"/>
    <p:sldId id="958" r:id="rId41"/>
    <p:sldId id="959" r:id="rId42"/>
    <p:sldId id="960" r:id="rId43"/>
    <p:sldId id="961" r:id="rId44"/>
    <p:sldId id="985" r:id="rId45"/>
    <p:sldId id="986" r:id="rId46"/>
    <p:sldId id="987" r:id="rId47"/>
    <p:sldId id="988" r:id="rId48"/>
    <p:sldId id="989" r:id="rId49"/>
    <p:sldId id="990" r:id="rId50"/>
    <p:sldId id="991" r:id="rId51"/>
    <p:sldId id="994" r:id="rId52"/>
    <p:sldId id="993" r:id="rId53"/>
    <p:sldId id="951" r:id="rId54"/>
  </p:sldIdLst>
  <p:sldSz cx="12192000" cy="6858000"/>
  <p:notesSz cx="9144000" cy="6858000"/>
  <p:custDataLst>
    <p:tags r:id="rId5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9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10B59"/>
    <a:srgbClr val="00CC00"/>
    <a:srgbClr val="0070C0"/>
    <a:srgbClr val="00B050"/>
    <a:srgbClr val="008A3E"/>
    <a:srgbClr val="FF3333"/>
    <a:srgbClr val="7F7F7F"/>
    <a:srgbClr val="7F8D8C"/>
    <a:srgbClr val="424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29" autoAdjust="0"/>
    <p:restoredTop sz="86317" autoAdjust="0"/>
  </p:normalViewPr>
  <p:slideViewPr>
    <p:cSldViewPr>
      <p:cViewPr varScale="1">
        <p:scale>
          <a:sx n="80" d="100"/>
          <a:sy n="80" d="100"/>
        </p:scale>
        <p:origin x="-466" y="-67"/>
      </p:cViewPr>
      <p:guideLst>
        <p:guide orient="horz" pos="219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028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A68DD-E2DA-4587-AAE7-8CD67D926F0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8DBC950-3539-4610-99CD-36CB0D568A5F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异常填报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2D3AD5F-2401-4E64-908D-CCEBBA814882}" type="parTrans" cxnId="{AED8B6EE-CCD1-4BAE-AF3D-1D1E7C674911}">
      <dgm:prSet/>
      <dgm:spPr/>
      <dgm:t>
        <a:bodyPr/>
        <a:lstStyle/>
        <a:p>
          <a:endParaRPr lang="zh-CN" altLang="en-US"/>
        </a:p>
      </dgm:t>
    </dgm:pt>
    <dgm:pt modelId="{BABA178C-02D9-4EB5-A19C-4EAB6CFF188F}" type="sibTrans" cxnId="{AED8B6EE-CCD1-4BAE-AF3D-1D1E7C674911}">
      <dgm:prSet/>
      <dgm:spPr/>
      <dgm:t>
        <a:bodyPr/>
        <a:lstStyle/>
        <a:p>
          <a:endParaRPr lang="zh-CN" altLang="en-US"/>
        </a:p>
      </dgm:t>
    </dgm:pt>
    <dgm:pt modelId="{9393DAA6-59A9-4EBF-8FCA-9FCBF5B8E71E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异常报警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189B206-C605-4008-801B-24BFE75424AD}" type="parTrans" cxnId="{696DB782-AA63-4878-8227-DEA044194431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F84400F-6017-4F45-AE46-B34DB8CCF21D}" type="sibTrans" cxnId="{696DB782-AA63-4878-8227-DEA044194431}">
      <dgm:prSet/>
      <dgm:spPr/>
      <dgm:t>
        <a:bodyPr/>
        <a:lstStyle/>
        <a:p>
          <a:endParaRPr lang="zh-CN" altLang="en-US"/>
        </a:p>
      </dgm:t>
    </dgm:pt>
    <dgm:pt modelId="{2ADFAD26-8816-4CB8-9B26-E1925E70A6CE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异常处理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EABCCBE-C776-4984-B988-1E135E33EF27}" type="parTrans" cxnId="{68EE3BFA-F4BB-41AA-8AAD-5D3DACAB5A98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9DDCD06-30E2-42DD-97FE-147C5BE86CD4}" type="sibTrans" cxnId="{68EE3BFA-F4BB-41AA-8AAD-5D3DACAB5A98}">
      <dgm:prSet/>
      <dgm:spPr/>
      <dgm:t>
        <a:bodyPr/>
        <a:lstStyle/>
        <a:p>
          <a:endParaRPr lang="zh-CN" altLang="en-US"/>
        </a:p>
      </dgm:t>
    </dgm:pt>
    <dgm:pt modelId="{A4B5D720-0036-4A81-8BCB-AAAE09C46399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异常定责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BC80375-E88E-4994-8CF2-D64C5F882C82}" type="parTrans" cxnId="{D7344B3C-69CC-4066-970C-BD85A8D88E5C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587E294-E458-40AF-847E-3F3FDCD7FBC5}" type="sibTrans" cxnId="{D7344B3C-69CC-4066-970C-BD85A8D88E5C}">
      <dgm:prSet/>
      <dgm:spPr/>
      <dgm:t>
        <a:bodyPr/>
        <a:lstStyle/>
        <a:p>
          <a:endParaRPr lang="zh-CN" altLang="en-US"/>
        </a:p>
      </dgm:t>
    </dgm:pt>
    <dgm:pt modelId="{B668B757-D7CC-4D9C-833A-233B4C249E5C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异常报表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4E23E23-610D-4B91-AA82-94A79ACAE3DA}" type="parTrans" cxnId="{6EFD81F9-7EA0-4300-8CDB-EA67B617D6C5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DCC4A8B-FE08-4CB2-81F6-A0E31CF2C82C}" type="sibTrans" cxnId="{6EFD81F9-7EA0-4300-8CDB-EA67B617D6C5}">
      <dgm:prSet/>
      <dgm:spPr/>
      <dgm:t>
        <a:bodyPr/>
        <a:lstStyle/>
        <a:p>
          <a:endParaRPr lang="zh-CN" altLang="en-US"/>
        </a:p>
      </dgm:t>
    </dgm:pt>
    <dgm:pt modelId="{3612A765-C00A-4D7E-98FA-E132CACC507E}">
      <dgm:prSet phldrT="[文本]" custT="1"/>
      <dgm:spPr>
        <a:solidFill>
          <a:srgbClr val="002060"/>
        </a:solidFill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自定义流程</a:t>
          </a:r>
          <a:endParaRPr lang="zh-CN" altLang="en-US" sz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A9EB238-5FE3-4F6E-96BA-43B469E99D5D}" type="parTrans" cxnId="{0DFF3123-3C5A-472D-98B1-D186B7C472B1}">
      <dgm:prSet/>
      <dgm:spPr/>
      <dgm:t>
        <a:bodyPr/>
        <a:lstStyle/>
        <a:p>
          <a:endParaRPr lang="zh-CN" altLang="en-US"/>
        </a:p>
      </dgm:t>
    </dgm:pt>
    <dgm:pt modelId="{F3CA553C-8401-4967-A46E-108CE3E3A7B8}" type="sibTrans" cxnId="{0DFF3123-3C5A-472D-98B1-D186B7C472B1}">
      <dgm:prSet/>
      <dgm:spPr/>
      <dgm:t>
        <a:bodyPr/>
        <a:lstStyle/>
        <a:p>
          <a:endParaRPr lang="zh-CN" altLang="en-US"/>
        </a:p>
      </dgm:t>
    </dgm:pt>
    <dgm:pt modelId="{FAD7589A-58ED-421E-ACAF-9A57A450C299}" type="pres">
      <dgm:prSet presAssocID="{FE9A68DD-E2DA-4587-AAE7-8CD67D926F0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35E5F0-B89B-49B9-ADB9-C85CC0816AD6}" type="pres">
      <dgm:prSet presAssocID="{48DBC950-3539-4610-99CD-36CB0D568A5F}" presName="root1" presStyleCnt="0"/>
      <dgm:spPr/>
    </dgm:pt>
    <dgm:pt modelId="{DAC75825-12A9-42DE-99F3-B87163B8CA0C}" type="pres">
      <dgm:prSet presAssocID="{48DBC950-3539-4610-99CD-36CB0D568A5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2D181B-189D-48E7-9174-39CDDD272CEE}" type="pres">
      <dgm:prSet presAssocID="{48DBC950-3539-4610-99CD-36CB0D568A5F}" presName="level2hierChild" presStyleCnt="0"/>
      <dgm:spPr/>
    </dgm:pt>
    <dgm:pt modelId="{CFF8541D-D53D-4C03-BAC9-ED8702BA7DF4}" type="pres">
      <dgm:prSet presAssocID="{6189B206-C605-4008-801B-24BFE75424A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C390A094-BEFB-4641-9C2A-BDE2E9DFC8F0}" type="pres">
      <dgm:prSet presAssocID="{6189B206-C605-4008-801B-24BFE75424A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68A72CB2-01DC-4A00-B43B-8B9EAB657A7C}" type="pres">
      <dgm:prSet presAssocID="{9393DAA6-59A9-4EBF-8FCA-9FCBF5B8E71E}" presName="root2" presStyleCnt="0"/>
      <dgm:spPr/>
    </dgm:pt>
    <dgm:pt modelId="{06EFABC9-1D00-4A5D-91A0-3C176B9AE4EE}" type="pres">
      <dgm:prSet presAssocID="{9393DAA6-59A9-4EBF-8FCA-9FCBF5B8E71E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C9B97F-DC89-4FAC-AF07-A68367E199EF}" type="pres">
      <dgm:prSet presAssocID="{9393DAA6-59A9-4EBF-8FCA-9FCBF5B8E71E}" presName="level3hierChild" presStyleCnt="0"/>
      <dgm:spPr/>
    </dgm:pt>
    <dgm:pt modelId="{88A1C2DC-C0A6-4ADE-BD55-C52AE51B21FD}" type="pres">
      <dgm:prSet presAssocID="{7EABCCBE-C776-4984-B988-1E135E33EF27}" presName="conn2-1" presStyleLbl="parChTrans1D3" presStyleIdx="0" presStyleCnt="1"/>
      <dgm:spPr/>
      <dgm:t>
        <a:bodyPr/>
        <a:lstStyle/>
        <a:p>
          <a:endParaRPr lang="zh-CN" altLang="en-US"/>
        </a:p>
      </dgm:t>
    </dgm:pt>
    <dgm:pt modelId="{A292CEF3-E704-47E4-871C-CCA771599A4E}" type="pres">
      <dgm:prSet presAssocID="{7EABCCBE-C776-4984-B988-1E135E33EF27}" presName="connTx" presStyleLbl="parChTrans1D3" presStyleIdx="0" presStyleCnt="1"/>
      <dgm:spPr/>
      <dgm:t>
        <a:bodyPr/>
        <a:lstStyle/>
        <a:p>
          <a:endParaRPr lang="zh-CN" altLang="en-US"/>
        </a:p>
      </dgm:t>
    </dgm:pt>
    <dgm:pt modelId="{C1EE81F2-B7F3-4A15-AC4B-E3E978F50867}" type="pres">
      <dgm:prSet presAssocID="{2ADFAD26-8816-4CB8-9B26-E1925E70A6CE}" presName="root2" presStyleCnt="0"/>
      <dgm:spPr/>
    </dgm:pt>
    <dgm:pt modelId="{7B4C75B7-531C-490F-94B5-FC9E660A6575}" type="pres">
      <dgm:prSet presAssocID="{2ADFAD26-8816-4CB8-9B26-E1925E70A6CE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2DE182-DDE7-4EDA-8060-BE28F682382E}" type="pres">
      <dgm:prSet presAssocID="{2ADFAD26-8816-4CB8-9B26-E1925E70A6CE}" presName="level3hierChild" presStyleCnt="0"/>
      <dgm:spPr/>
    </dgm:pt>
    <dgm:pt modelId="{945E7FBD-E9F4-4075-BABB-0C61B6F118A8}" type="pres">
      <dgm:prSet presAssocID="{DA9EB238-5FE3-4F6E-96BA-43B469E99D5D}" presName="conn2-1" presStyleLbl="parChTrans1D4" presStyleIdx="0" presStyleCnt="3"/>
      <dgm:spPr/>
      <dgm:t>
        <a:bodyPr/>
        <a:lstStyle/>
        <a:p>
          <a:endParaRPr lang="zh-CN" altLang="en-US"/>
        </a:p>
      </dgm:t>
    </dgm:pt>
    <dgm:pt modelId="{53A1D57A-29ED-426F-BD1E-C562491EE0D9}" type="pres">
      <dgm:prSet presAssocID="{DA9EB238-5FE3-4F6E-96BA-43B469E99D5D}" presName="connTx" presStyleLbl="parChTrans1D4" presStyleIdx="0" presStyleCnt="3"/>
      <dgm:spPr/>
      <dgm:t>
        <a:bodyPr/>
        <a:lstStyle/>
        <a:p>
          <a:endParaRPr lang="zh-CN" altLang="en-US"/>
        </a:p>
      </dgm:t>
    </dgm:pt>
    <dgm:pt modelId="{5992BDD9-FE83-4B11-B516-C71D3875106E}" type="pres">
      <dgm:prSet presAssocID="{3612A765-C00A-4D7E-98FA-E132CACC507E}" presName="root2" presStyleCnt="0"/>
      <dgm:spPr/>
    </dgm:pt>
    <dgm:pt modelId="{0FA597B7-BEC7-4C74-B886-C8A71B5E5143}" type="pres">
      <dgm:prSet presAssocID="{3612A765-C00A-4D7E-98FA-E132CACC507E}" presName="LevelTwoTextNode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AB357-8E5E-43B9-8897-29564987B5D0}" type="pres">
      <dgm:prSet presAssocID="{3612A765-C00A-4D7E-98FA-E132CACC507E}" presName="level3hierChild" presStyleCnt="0"/>
      <dgm:spPr/>
    </dgm:pt>
    <dgm:pt modelId="{EC821AD7-9751-46FA-A8F4-B2CBCCF6B403}" type="pres">
      <dgm:prSet presAssocID="{5BC80375-E88E-4994-8CF2-D64C5F882C82}" presName="conn2-1" presStyleLbl="parChTrans1D4" presStyleIdx="1" presStyleCnt="3"/>
      <dgm:spPr/>
      <dgm:t>
        <a:bodyPr/>
        <a:lstStyle/>
        <a:p>
          <a:endParaRPr lang="zh-CN" altLang="en-US"/>
        </a:p>
      </dgm:t>
    </dgm:pt>
    <dgm:pt modelId="{8B5790B4-532D-4CA2-AF7B-3B277E6936E9}" type="pres">
      <dgm:prSet presAssocID="{5BC80375-E88E-4994-8CF2-D64C5F882C82}" presName="connTx" presStyleLbl="parChTrans1D4" presStyleIdx="1" presStyleCnt="3"/>
      <dgm:spPr/>
      <dgm:t>
        <a:bodyPr/>
        <a:lstStyle/>
        <a:p>
          <a:endParaRPr lang="zh-CN" altLang="en-US"/>
        </a:p>
      </dgm:t>
    </dgm:pt>
    <dgm:pt modelId="{78B94F51-4390-4CDC-BCA7-B8F2852DAD6B}" type="pres">
      <dgm:prSet presAssocID="{A4B5D720-0036-4A81-8BCB-AAAE09C46399}" presName="root2" presStyleCnt="0"/>
      <dgm:spPr/>
    </dgm:pt>
    <dgm:pt modelId="{D719486C-7B20-422E-BC2E-6A2637C820F0}" type="pres">
      <dgm:prSet presAssocID="{A4B5D720-0036-4A81-8BCB-AAAE09C46399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9B0654-E1BE-494C-B530-598909D24090}" type="pres">
      <dgm:prSet presAssocID="{A4B5D720-0036-4A81-8BCB-AAAE09C46399}" presName="level3hierChild" presStyleCnt="0"/>
      <dgm:spPr/>
    </dgm:pt>
    <dgm:pt modelId="{2DD5A2BF-2705-4E0A-9ACF-6231D2FA6358}" type="pres">
      <dgm:prSet presAssocID="{B4E23E23-610D-4B91-AA82-94A79ACAE3DA}" presName="conn2-1" presStyleLbl="parChTrans1D4" presStyleIdx="2" presStyleCnt="3"/>
      <dgm:spPr/>
      <dgm:t>
        <a:bodyPr/>
        <a:lstStyle/>
        <a:p>
          <a:endParaRPr lang="zh-CN" altLang="en-US"/>
        </a:p>
      </dgm:t>
    </dgm:pt>
    <dgm:pt modelId="{0FEFA7DB-AB85-491F-80C8-7CD1CA779990}" type="pres">
      <dgm:prSet presAssocID="{B4E23E23-610D-4B91-AA82-94A79ACAE3DA}" presName="connTx" presStyleLbl="parChTrans1D4" presStyleIdx="2" presStyleCnt="3"/>
      <dgm:spPr/>
      <dgm:t>
        <a:bodyPr/>
        <a:lstStyle/>
        <a:p>
          <a:endParaRPr lang="zh-CN" altLang="en-US"/>
        </a:p>
      </dgm:t>
    </dgm:pt>
    <dgm:pt modelId="{8572098B-6884-4FDD-B799-27CFE9CC15F1}" type="pres">
      <dgm:prSet presAssocID="{B668B757-D7CC-4D9C-833A-233B4C249E5C}" presName="root2" presStyleCnt="0"/>
      <dgm:spPr/>
    </dgm:pt>
    <dgm:pt modelId="{C12CF28D-0523-44D7-9E49-1FF6EE9753AA}" type="pres">
      <dgm:prSet presAssocID="{B668B757-D7CC-4D9C-833A-233B4C249E5C}" presName="LevelTwoTextNode" presStyleLbl="node4" presStyleIdx="2" presStyleCnt="3" custScaleX="1358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58B693-D128-4DB8-BA58-CC9F1349F2E3}" type="pres">
      <dgm:prSet presAssocID="{B668B757-D7CC-4D9C-833A-233B4C249E5C}" presName="level3hierChild" presStyleCnt="0"/>
      <dgm:spPr/>
    </dgm:pt>
  </dgm:ptLst>
  <dgm:cxnLst>
    <dgm:cxn modelId="{696DB782-AA63-4878-8227-DEA044194431}" srcId="{48DBC950-3539-4610-99CD-36CB0D568A5F}" destId="{9393DAA6-59A9-4EBF-8FCA-9FCBF5B8E71E}" srcOrd="0" destOrd="0" parTransId="{6189B206-C605-4008-801B-24BFE75424AD}" sibTransId="{5F84400F-6017-4F45-AE46-B34DB8CCF21D}"/>
    <dgm:cxn modelId="{848CD679-94F6-4953-8C6F-32874FE64C7B}" type="presOf" srcId="{2ADFAD26-8816-4CB8-9B26-E1925E70A6CE}" destId="{7B4C75B7-531C-490F-94B5-FC9E660A6575}" srcOrd="0" destOrd="0" presId="urn:microsoft.com/office/officeart/2005/8/layout/hierarchy2"/>
    <dgm:cxn modelId="{D7344B3C-69CC-4066-970C-BD85A8D88E5C}" srcId="{2ADFAD26-8816-4CB8-9B26-E1925E70A6CE}" destId="{A4B5D720-0036-4A81-8BCB-AAAE09C46399}" srcOrd="1" destOrd="0" parTransId="{5BC80375-E88E-4994-8CF2-D64C5F882C82}" sibTransId="{B587E294-E458-40AF-847E-3F3FDCD7FBC5}"/>
    <dgm:cxn modelId="{D9BD7005-70D2-40A9-9704-E8861A50A0E4}" type="presOf" srcId="{6189B206-C605-4008-801B-24BFE75424AD}" destId="{C390A094-BEFB-4641-9C2A-BDE2E9DFC8F0}" srcOrd="1" destOrd="0" presId="urn:microsoft.com/office/officeart/2005/8/layout/hierarchy2"/>
    <dgm:cxn modelId="{6EFD81F9-7EA0-4300-8CDB-EA67B617D6C5}" srcId="{A4B5D720-0036-4A81-8BCB-AAAE09C46399}" destId="{B668B757-D7CC-4D9C-833A-233B4C249E5C}" srcOrd="0" destOrd="0" parTransId="{B4E23E23-610D-4B91-AA82-94A79ACAE3DA}" sibTransId="{2DCC4A8B-FE08-4CB2-81F6-A0E31CF2C82C}"/>
    <dgm:cxn modelId="{855BD6DE-4548-4D32-868C-D09CEE05C3B6}" type="presOf" srcId="{6189B206-C605-4008-801B-24BFE75424AD}" destId="{CFF8541D-D53D-4C03-BAC9-ED8702BA7DF4}" srcOrd="0" destOrd="0" presId="urn:microsoft.com/office/officeart/2005/8/layout/hierarchy2"/>
    <dgm:cxn modelId="{68EE3BFA-F4BB-41AA-8AAD-5D3DACAB5A98}" srcId="{9393DAA6-59A9-4EBF-8FCA-9FCBF5B8E71E}" destId="{2ADFAD26-8816-4CB8-9B26-E1925E70A6CE}" srcOrd="0" destOrd="0" parTransId="{7EABCCBE-C776-4984-B988-1E135E33EF27}" sibTransId="{D9DDCD06-30E2-42DD-97FE-147C5BE86CD4}"/>
    <dgm:cxn modelId="{DB4F8E92-3901-47C7-A50C-9BFBC717CFF0}" type="presOf" srcId="{5BC80375-E88E-4994-8CF2-D64C5F882C82}" destId="{EC821AD7-9751-46FA-A8F4-B2CBCCF6B403}" srcOrd="0" destOrd="0" presId="urn:microsoft.com/office/officeart/2005/8/layout/hierarchy2"/>
    <dgm:cxn modelId="{1B43FD5C-34DC-40A7-905D-94BF04C0CC64}" type="presOf" srcId="{5BC80375-E88E-4994-8CF2-D64C5F882C82}" destId="{8B5790B4-532D-4CA2-AF7B-3B277E6936E9}" srcOrd="1" destOrd="0" presId="urn:microsoft.com/office/officeart/2005/8/layout/hierarchy2"/>
    <dgm:cxn modelId="{668AD17B-5FF2-4936-AE15-42FAA0428C62}" type="presOf" srcId="{7EABCCBE-C776-4984-B988-1E135E33EF27}" destId="{88A1C2DC-C0A6-4ADE-BD55-C52AE51B21FD}" srcOrd="0" destOrd="0" presId="urn:microsoft.com/office/officeart/2005/8/layout/hierarchy2"/>
    <dgm:cxn modelId="{F6B9B73E-7796-43C7-B203-6AB74E21248F}" type="presOf" srcId="{DA9EB238-5FE3-4F6E-96BA-43B469E99D5D}" destId="{945E7FBD-E9F4-4075-BABB-0C61B6F118A8}" srcOrd="0" destOrd="0" presId="urn:microsoft.com/office/officeart/2005/8/layout/hierarchy2"/>
    <dgm:cxn modelId="{0DFF3123-3C5A-472D-98B1-D186B7C472B1}" srcId="{2ADFAD26-8816-4CB8-9B26-E1925E70A6CE}" destId="{3612A765-C00A-4D7E-98FA-E132CACC507E}" srcOrd="0" destOrd="0" parTransId="{DA9EB238-5FE3-4F6E-96BA-43B469E99D5D}" sibTransId="{F3CA553C-8401-4967-A46E-108CE3E3A7B8}"/>
    <dgm:cxn modelId="{2C451738-3D81-409B-8A16-CDA350A50B06}" type="presOf" srcId="{7EABCCBE-C776-4984-B988-1E135E33EF27}" destId="{A292CEF3-E704-47E4-871C-CCA771599A4E}" srcOrd="1" destOrd="0" presId="urn:microsoft.com/office/officeart/2005/8/layout/hierarchy2"/>
    <dgm:cxn modelId="{229530AF-C4A6-4FD8-86CB-5BEB421D51F6}" type="presOf" srcId="{3612A765-C00A-4D7E-98FA-E132CACC507E}" destId="{0FA597B7-BEC7-4C74-B886-C8A71B5E5143}" srcOrd="0" destOrd="0" presId="urn:microsoft.com/office/officeart/2005/8/layout/hierarchy2"/>
    <dgm:cxn modelId="{9B7B1859-FC61-4F55-B8C2-8290C12CB9F6}" type="presOf" srcId="{48DBC950-3539-4610-99CD-36CB0D568A5F}" destId="{DAC75825-12A9-42DE-99F3-B87163B8CA0C}" srcOrd="0" destOrd="0" presId="urn:microsoft.com/office/officeart/2005/8/layout/hierarchy2"/>
    <dgm:cxn modelId="{16344D82-DDFD-49C4-B2CB-DC8D6F8B1743}" type="presOf" srcId="{DA9EB238-5FE3-4F6E-96BA-43B469E99D5D}" destId="{53A1D57A-29ED-426F-BD1E-C562491EE0D9}" srcOrd="1" destOrd="0" presId="urn:microsoft.com/office/officeart/2005/8/layout/hierarchy2"/>
    <dgm:cxn modelId="{45DFA1A8-FD49-49B6-B9D6-B77DED3866AA}" type="presOf" srcId="{9393DAA6-59A9-4EBF-8FCA-9FCBF5B8E71E}" destId="{06EFABC9-1D00-4A5D-91A0-3C176B9AE4EE}" srcOrd="0" destOrd="0" presId="urn:microsoft.com/office/officeart/2005/8/layout/hierarchy2"/>
    <dgm:cxn modelId="{41BDFC4C-33AD-40E9-81F8-07654002FDB7}" type="presOf" srcId="{B4E23E23-610D-4B91-AA82-94A79ACAE3DA}" destId="{2DD5A2BF-2705-4E0A-9ACF-6231D2FA6358}" srcOrd="0" destOrd="0" presId="urn:microsoft.com/office/officeart/2005/8/layout/hierarchy2"/>
    <dgm:cxn modelId="{AED8B6EE-CCD1-4BAE-AF3D-1D1E7C674911}" srcId="{FE9A68DD-E2DA-4587-AAE7-8CD67D926F0E}" destId="{48DBC950-3539-4610-99CD-36CB0D568A5F}" srcOrd="0" destOrd="0" parTransId="{22D3AD5F-2401-4E64-908D-CCEBBA814882}" sibTransId="{BABA178C-02D9-4EB5-A19C-4EAB6CFF188F}"/>
    <dgm:cxn modelId="{C7BF2848-9618-468C-AEAC-21D08B72CAF1}" type="presOf" srcId="{FE9A68DD-E2DA-4587-AAE7-8CD67D926F0E}" destId="{FAD7589A-58ED-421E-ACAF-9A57A450C299}" srcOrd="0" destOrd="0" presId="urn:microsoft.com/office/officeart/2005/8/layout/hierarchy2"/>
    <dgm:cxn modelId="{EB0B35EE-E9D3-4A53-9AAA-9DC5C6181EC2}" type="presOf" srcId="{B668B757-D7CC-4D9C-833A-233B4C249E5C}" destId="{C12CF28D-0523-44D7-9E49-1FF6EE9753AA}" srcOrd="0" destOrd="0" presId="urn:microsoft.com/office/officeart/2005/8/layout/hierarchy2"/>
    <dgm:cxn modelId="{834F6564-9177-4452-8B02-142BB362102E}" type="presOf" srcId="{B4E23E23-610D-4B91-AA82-94A79ACAE3DA}" destId="{0FEFA7DB-AB85-491F-80C8-7CD1CA779990}" srcOrd="1" destOrd="0" presId="urn:microsoft.com/office/officeart/2005/8/layout/hierarchy2"/>
    <dgm:cxn modelId="{B65CA13D-2F02-413D-8D43-D119F9785799}" type="presOf" srcId="{A4B5D720-0036-4A81-8BCB-AAAE09C46399}" destId="{D719486C-7B20-422E-BC2E-6A2637C820F0}" srcOrd="0" destOrd="0" presId="urn:microsoft.com/office/officeart/2005/8/layout/hierarchy2"/>
    <dgm:cxn modelId="{DF2FF482-CC2D-468F-8524-01A54D8681CB}" type="presParOf" srcId="{FAD7589A-58ED-421E-ACAF-9A57A450C299}" destId="{6835E5F0-B89B-49B9-ADB9-C85CC0816AD6}" srcOrd="0" destOrd="0" presId="urn:microsoft.com/office/officeart/2005/8/layout/hierarchy2"/>
    <dgm:cxn modelId="{EF691E81-7851-4346-A5CB-B6185CC76E43}" type="presParOf" srcId="{6835E5F0-B89B-49B9-ADB9-C85CC0816AD6}" destId="{DAC75825-12A9-42DE-99F3-B87163B8CA0C}" srcOrd="0" destOrd="0" presId="urn:microsoft.com/office/officeart/2005/8/layout/hierarchy2"/>
    <dgm:cxn modelId="{28E58292-8EA2-4541-A2EC-0B7D8A0AE7E9}" type="presParOf" srcId="{6835E5F0-B89B-49B9-ADB9-C85CC0816AD6}" destId="{772D181B-189D-48E7-9174-39CDDD272CEE}" srcOrd="1" destOrd="0" presId="urn:microsoft.com/office/officeart/2005/8/layout/hierarchy2"/>
    <dgm:cxn modelId="{FF9B8AB2-82BB-4821-BF3B-046895C43D22}" type="presParOf" srcId="{772D181B-189D-48E7-9174-39CDDD272CEE}" destId="{CFF8541D-D53D-4C03-BAC9-ED8702BA7DF4}" srcOrd="0" destOrd="0" presId="urn:microsoft.com/office/officeart/2005/8/layout/hierarchy2"/>
    <dgm:cxn modelId="{36838C2C-9DB4-4252-BE60-BE135ABE9A03}" type="presParOf" srcId="{CFF8541D-D53D-4C03-BAC9-ED8702BA7DF4}" destId="{C390A094-BEFB-4641-9C2A-BDE2E9DFC8F0}" srcOrd="0" destOrd="0" presId="urn:microsoft.com/office/officeart/2005/8/layout/hierarchy2"/>
    <dgm:cxn modelId="{7ADD5363-8F89-479A-9F1A-B04F9775082B}" type="presParOf" srcId="{772D181B-189D-48E7-9174-39CDDD272CEE}" destId="{68A72CB2-01DC-4A00-B43B-8B9EAB657A7C}" srcOrd="1" destOrd="0" presId="urn:microsoft.com/office/officeart/2005/8/layout/hierarchy2"/>
    <dgm:cxn modelId="{45BF2336-A7C7-4677-9F13-FA5A8740AD87}" type="presParOf" srcId="{68A72CB2-01DC-4A00-B43B-8B9EAB657A7C}" destId="{06EFABC9-1D00-4A5D-91A0-3C176B9AE4EE}" srcOrd="0" destOrd="0" presId="urn:microsoft.com/office/officeart/2005/8/layout/hierarchy2"/>
    <dgm:cxn modelId="{C8267386-73D3-4B16-BA8B-750E5F426CDC}" type="presParOf" srcId="{68A72CB2-01DC-4A00-B43B-8B9EAB657A7C}" destId="{0AC9B97F-DC89-4FAC-AF07-A68367E199EF}" srcOrd="1" destOrd="0" presId="urn:microsoft.com/office/officeart/2005/8/layout/hierarchy2"/>
    <dgm:cxn modelId="{4CD9C590-9DA8-4953-A2D7-7F88B224E055}" type="presParOf" srcId="{0AC9B97F-DC89-4FAC-AF07-A68367E199EF}" destId="{88A1C2DC-C0A6-4ADE-BD55-C52AE51B21FD}" srcOrd="0" destOrd="0" presId="urn:microsoft.com/office/officeart/2005/8/layout/hierarchy2"/>
    <dgm:cxn modelId="{B1DCD244-5E27-4744-B841-003C17F49F33}" type="presParOf" srcId="{88A1C2DC-C0A6-4ADE-BD55-C52AE51B21FD}" destId="{A292CEF3-E704-47E4-871C-CCA771599A4E}" srcOrd="0" destOrd="0" presId="urn:microsoft.com/office/officeart/2005/8/layout/hierarchy2"/>
    <dgm:cxn modelId="{689C8DBF-075F-4DF6-B578-12B554C7EF19}" type="presParOf" srcId="{0AC9B97F-DC89-4FAC-AF07-A68367E199EF}" destId="{C1EE81F2-B7F3-4A15-AC4B-E3E978F50867}" srcOrd="1" destOrd="0" presId="urn:microsoft.com/office/officeart/2005/8/layout/hierarchy2"/>
    <dgm:cxn modelId="{5DD2E3D7-7197-4FDA-B6B0-90FF702F44F1}" type="presParOf" srcId="{C1EE81F2-B7F3-4A15-AC4B-E3E978F50867}" destId="{7B4C75B7-531C-490F-94B5-FC9E660A6575}" srcOrd="0" destOrd="0" presId="urn:microsoft.com/office/officeart/2005/8/layout/hierarchy2"/>
    <dgm:cxn modelId="{9A16EC7D-E2BB-4A82-869C-85D4B4C0EA30}" type="presParOf" srcId="{C1EE81F2-B7F3-4A15-AC4B-E3E978F50867}" destId="{7B2DE182-DDE7-4EDA-8060-BE28F682382E}" srcOrd="1" destOrd="0" presId="urn:microsoft.com/office/officeart/2005/8/layout/hierarchy2"/>
    <dgm:cxn modelId="{D99BA321-51A0-43CA-A9E2-087C831B5896}" type="presParOf" srcId="{7B2DE182-DDE7-4EDA-8060-BE28F682382E}" destId="{945E7FBD-E9F4-4075-BABB-0C61B6F118A8}" srcOrd="0" destOrd="0" presId="urn:microsoft.com/office/officeart/2005/8/layout/hierarchy2"/>
    <dgm:cxn modelId="{C7747F57-BDEC-4569-8146-7C2F328EFB85}" type="presParOf" srcId="{945E7FBD-E9F4-4075-BABB-0C61B6F118A8}" destId="{53A1D57A-29ED-426F-BD1E-C562491EE0D9}" srcOrd="0" destOrd="0" presId="urn:microsoft.com/office/officeart/2005/8/layout/hierarchy2"/>
    <dgm:cxn modelId="{087A058E-65EB-43F0-9E45-B252BB7D58D6}" type="presParOf" srcId="{7B2DE182-DDE7-4EDA-8060-BE28F682382E}" destId="{5992BDD9-FE83-4B11-B516-C71D3875106E}" srcOrd="1" destOrd="0" presId="urn:microsoft.com/office/officeart/2005/8/layout/hierarchy2"/>
    <dgm:cxn modelId="{B9344EC7-2A1E-4995-B47F-BFBB58B852B4}" type="presParOf" srcId="{5992BDD9-FE83-4B11-B516-C71D3875106E}" destId="{0FA597B7-BEC7-4C74-B886-C8A71B5E5143}" srcOrd="0" destOrd="0" presId="urn:microsoft.com/office/officeart/2005/8/layout/hierarchy2"/>
    <dgm:cxn modelId="{4F7BC7B1-B153-467A-ABEA-EAB243364B8A}" type="presParOf" srcId="{5992BDD9-FE83-4B11-B516-C71D3875106E}" destId="{7FCAB357-8E5E-43B9-8897-29564987B5D0}" srcOrd="1" destOrd="0" presId="urn:microsoft.com/office/officeart/2005/8/layout/hierarchy2"/>
    <dgm:cxn modelId="{6987244C-9332-40B9-AC50-D0FB5FFB7D65}" type="presParOf" srcId="{7B2DE182-DDE7-4EDA-8060-BE28F682382E}" destId="{EC821AD7-9751-46FA-A8F4-B2CBCCF6B403}" srcOrd="2" destOrd="0" presId="urn:microsoft.com/office/officeart/2005/8/layout/hierarchy2"/>
    <dgm:cxn modelId="{DE11145E-F58F-4F8A-9CEF-32C6682165FB}" type="presParOf" srcId="{EC821AD7-9751-46FA-A8F4-B2CBCCF6B403}" destId="{8B5790B4-532D-4CA2-AF7B-3B277E6936E9}" srcOrd="0" destOrd="0" presId="urn:microsoft.com/office/officeart/2005/8/layout/hierarchy2"/>
    <dgm:cxn modelId="{AC2704EB-F250-406B-8BD6-68104B3510AA}" type="presParOf" srcId="{7B2DE182-DDE7-4EDA-8060-BE28F682382E}" destId="{78B94F51-4390-4CDC-BCA7-B8F2852DAD6B}" srcOrd="3" destOrd="0" presId="urn:microsoft.com/office/officeart/2005/8/layout/hierarchy2"/>
    <dgm:cxn modelId="{B61B7681-7EA5-4810-8FD7-D9FCA749B106}" type="presParOf" srcId="{78B94F51-4390-4CDC-BCA7-B8F2852DAD6B}" destId="{D719486C-7B20-422E-BC2E-6A2637C820F0}" srcOrd="0" destOrd="0" presId="urn:microsoft.com/office/officeart/2005/8/layout/hierarchy2"/>
    <dgm:cxn modelId="{116F0260-D11C-4970-B975-C971972DFE08}" type="presParOf" srcId="{78B94F51-4390-4CDC-BCA7-B8F2852DAD6B}" destId="{189B0654-E1BE-494C-B530-598909D24090}" srcOrd="1" destOrd="0" presId="urn:microsoft.com/office/officeart/2005/8/layout/hierarchy2"/>
    <dgm:cxn modelId="{565F2974-6590-45EB-B1BC-2FEA1F13190B}" type="presParOf" srcId="{189B0654-E1BE-494C-B530-598909D24090}" destId="{2DD5A2BF-2705-4E0A-9ACF-6231D2FA6358}" srcOrd="0" destOrd="0" presId="urn:microsoft.com/office/officeart/2005/8/layout/hierarchy2"/>
    <dgm:cxn modelId="{C2295FAA-BB4C-4756-8B73-13EB36F95BC6}" type="presParOf" srcId="{2DD5A2BF-2705-4E0A-9ACF-6231D2FA6358}" destId="{0FEFA7DB-AB85-491F-80C8-7CD1CA779990}" srcOrd="0" destOrd="0" presId="urn:microsoft.com/office/officeart/2005/8/layout/hierarchy2"/>
    <dgm:cxn modelId="{0789A67E-EC7E-4541-8B82-0A688E11C5F5}" type="presParOf" srcId="{189B0654-E1BE-494C-B530-598909D24090}" destId="{8572098B-6884-4FDD-B799-27CFE9CC15F1}" srcOrd="1" destOrd="0" presId="urn:microsoft.com/office/officeart/2005/8/layout/hierarchy2"/>
    <dgm:cxn modelId="{1CF1F04E-F6EC-4EFA-B323-FD3C8AEFCCAC}" type="presParOf" srcId="{8572098B-6884-4FDD-B799-27CFE9CC15F1}" destId="{C12CF28D-0523-44D7-9E49-1FF6EE9753AA}" srcOrd="0" destOrd="0" presId="urn:microsoft.com/office/officeart/2005/8/layout/hierarchy2"/>
    <dgm:cxn modelId="{0C9D6AB8-797B-4C16-98F8-D59E096501BD}" type="presParOf" srcId="{8572098B-6884-4FDD-B799-27CFE9CC15F1}" destId="{9658B693-D128-4DB8-BA58-CC9F1349F2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75825-12A9-42DE-99F3-B87163B8CA0C}">
      <dsp:nvSpPr>
        <dsp:cNvPr id="0" name=""/>
        <dsp:cNvSpPr/>
      </dsp:nvSpPr>
      <dsp:spPr>
        <a:xfrm>
          <a:off x="4476" y="482397"/>
          <a:ext cx="950730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异常填报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8399" y="496320"/>
        <a:ext cx="922884" cy="447519"/>
      </dsp:txXfrm>
    </dsp:sp>
    <dsp:sp modelId="{CFF8541D-D53D-4C03-BAC9-ED8702BA7DF4}">
      <dsp:nvSpPr>
        <dsp:cNvPr id="0" name=""/>
        <dsp:cNvSpPr/>
      </dsp:nvSpPr>
      <dsp:spPr>
        <a:xfrm>
          <a:off x="955207" y="690372"/>
          <a:ext cx="380292" cy="59414"/>
        </a:xfrm>
        <a:custGeom>
          <a:avLst/>
          <a:gdLst/>
          <a:ahLst/>
          <a:cxnLst/>
          <a:rect l="0" t="0" r="0" b="0"/>
          <a:pathLst>
            <a:path>
              <a:moveTo>
                <a:pt x="0" y="29707"/>
              </a:moveTo>
              <a:lnTo>
                <a:pt x="380292" y="29707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chemeClr val="tx1"/>
            </a:solidFill>
          </a:endParaRPr>
        </a:p>
      </dsp:txBody>
      <dsp:txXfrm>
        <a:off x="1135846" y="710572"/>
        <a:ext cx="19014" cy="19014"/>
      </dsp:txXfrm>
    </dsp:sp>
    <dsp:sp modelId="{06EFABC9-1D00-4A5D-91A0-3C176B9AE4EE}">
      <dsp:nvSpPr>
        <dsp:cNvPr id="0" name=""/>
        <dsp:cNvSpPr/>
      </dsp:nvSpPr>
      <dsp:spPr>
        <a:xfrm>
          <a:off x="1335499" y="482397"/>
          <a:ext cx="950730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异常报警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349422" y="496320"/>
        <a:ext cx="922884" cy="447519"/>
      </dsp:txXfrm>
    </dsp:sp>
    <dsp:sp modelId="{88A1C2DC-C0A6-4ADE-BD55-C52AE51B21FD}">
      <dsp:nvSpPr>
        <dsp:cNvPr id="0" name=""/>
        <dsp:cNvSpPr/>
      </dsp:nvSpPr>
      <dsp:spPr>
        <a:xfrm>
          <a:off x="2286230" y="690372"/>
          <a:ext cx="380292" cy="59414"/>
        </a:xfrm>
        <a:custGeom>
          <a:avLst/>
          <a:gdLst/>
          <a:ahLst/>
          <a:cxnLst/>
          <a:rect l="0" t="0" r="0" b="0"/>
          <a:pathLst>
            <a:path>
              <a:moveTo>
                <a:pt x="0" y="29707"/>
              </a:moveTo>
              <a:lnTo>
                <a:pt x="380292" y="29707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chemeClr val="tx1"/>
            </a:solidFill>
          </a:endParaRPr>
        </a:p>
      </dsp:txBody>
      <dsp:txXfrm>
        <a:off x="2466868" y="710572"/>
        <a:ext cx="19014" cy="19014"/>
      </dsp:txXfrm>
    </dsp:sp>
    <dsp:sp modelId="{7B4C75B7-531C-490F-94B5-FC9E660A6575}">
      <dsp:nvSpPr>
        <dsp:cNvPr id="0" name=""/>
        <dsp:cNvSpPr/>
      </dsp:nvSpPr>
      <dsp:spPr>
        <a:xfrm>
          <a:off x="2666522" y="482397"/>
          <a:ext cx="950730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异常处理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80445" y="496320"/>
        <a:ext cx="922884" cy="447519"/>
      </dsp:txXfrm>
    </dsp:sp>
    <dsp:sp modelId="{945E7FBD-E9F4-4075-BABB-0C61B6F118A8}">
      <dsp:nvSpPr>
        <dsp:cNvPr id="0" name=""/>
        <dsp:cNvSpPr/>
      </dsp:nvSpPr>
      <dsp:spPr>
        <a:xfrm rot="19457599">
          <a:off x="3573233" y="553705"/>
          <a:ext cx="468331" cy="59414"/>
        </a:xfrm>
        <a:custGeom>
          <a:avLst/>
          <a:gdLst/>
          <a:ahLst/>
          <a:cxnLst/>
          <a:rect l="0" t="0" r="0" b="0"/>
          <a:pathLst>
            <a:path>
              <a:moveTo>
                <a:pt x="0" y="29707"/>
              </a:moveTo>
              <a:lnTo>
                <a:pt x="468331" y="297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95690" y="571704"/>
        <a:ext cx="23416" cy="23416"/>
      </dsp:txXfrm>
    </dsp:sp>
    <dsp:sp modelId="{0FA597B7-BEC7-4C74-B886-C8A71B5E5143}">
      <dsp:nvSpPr>
        <dsp:cNvPr id="0" name=""/>
        <dsp:cNvSpPr/>
      </dsp:nvSpPr>
      <dsp:spPr>
        <a:xfrm>
          <a:off x="3997545" y="209062"/>
          <a:ext cx="950730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自定义流程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011468" y="222985"/>
        <a:ext cx="922884" cy="447519"/>
      </dsp:txXfrm>
    </dsp:sp>
    <dsp:sp modelId="{EC821AD7-9751-46FA-A8F4-B2CBCCF6B403}">
      <dsp:nvSpPr>
        <dsp:cNvPr id="0" name=""/>
        <dsp:cNvSpPr/>
      </dsp:nvSpPr>
      <dsp:spPr>
        <a:xfrm rot="2142401">
          <a:off x="3573233" y="827040"/>
          <a:ext cx="468331" cy="59414"/>
        </a:xfrm>
        <a:custGeom>
          <a:avLst/>
          <a:gdLst/>
          <a:ahLst/>
          <a:cxnLst/>
          <a:rect l="0" t="0" r="0" b="0"/>
          <a:pathLst>
            <a:path>
              <a:moveTo>
                <a:pt x="0" y="29707"/>
              </a:moveTo>
              <a:lnTo>
                <a:pt x="468331" y="29707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chemeClr val="tx1"/>
            </a:solidFill>
          </a:endParaRPr>
        </a:p>
      </dsp:txBody>
      <dsp:txXfrm>
        <a:off x="3795690" y="845039"/>
        <a:ext cx="23416" cy="23416"/>
      </dsp:txXfrm>
    </dsp:sp>
    <dsp:sp modelId="{D719486C-7B20-422E-BC2E-6A2637C820F0}">
      <dsp:nvSpPr>
        <dsp:cNvPr id="0" name=""/>
        <dsp:cNvSpPr/>
      </dsp:nvSpPr>
      <dsp:spPr>
        <a:xfrm>
          <a:off x="3997545" y="755732"/>
          <a:ext cx="950730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异常定责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011468" y="769655"/>
        <a:ext cx="922884" cy="447519"/>
      </dsp:txXfrm>
    </dsp:sp>
    <dsp:sp modelId="{2DD5A2BF-2705-4E0A-9ACF-6231D2FA6358}">
      <dsp:nvSpPr>
        <dsp:cNvPr id="0" name=""/>
        <dsp:cNvSpPr/>
      </dsp:nvSpPr>
      <dsp:spPr>
        <a:xfrm>
          <a:off x="4948275" y="963708"/>
          <a:ext cx="380292" cy="59414"/>
        </a:xfrm>
        <a:custGeom>
          <a:avLst/>
          <a:gdLst/>
          <a:ahLst/>
          <a:cxnLst/>
          <a:rect l="0" t="0" r="0" b="0"/>
          <a:pathLst>
            <a:path>
              <a:moveTo>
                <a:pt x="0" y="29707"/>
              </a:moveTo>
              <a:lnTo>
                <a:pt x="380292" y="29707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chemeClr val="tx1"/>
            </a:solidFill>
          </a:endParaRPr>
        </a:p>
      </dsp:txBody>
      <dsp:txXfrm>
        <a:off x="5128914" y="983907"/>
        <a:ext cx="19014" cy="19014"/>
      </dsp:txXfrm>
    </dsp:sp>
    <dsp:sp modelId="{C12CF28D-0523-44D7-9E49-1FF6EE9753AA}">
      <dsp:nvSpPr>
        <dsp:cNvPr id="0" name=""/>
        <dsp:cNvSpPr/>
      </dsp:nvSpPr>
      <dsp:spPr>
        <a:xfrm>
          <a:off x="5328568" y="755732"/>
          <a:ext cx="1291691" cy="475365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异常报表</a:t>
          </a:r>
          <a:endParaRPr lang="zh-CN" altLang="en-US" sz="1200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342491" y="769655"/>
        <a:ext cx="1263845" cy="447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81D4694-C3FB-4B0C-8AC9-646CF19D9C72}" type="datetimeFigureOut">
              <a:rPr lang="zh-CN" altLang="en-US"/>
              <a:pPr>
                <a:defRPr/>
              </a:pPr>
              <a:t>2016/4/22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D2156E4-52CC-4EF4-89FD-6026546DE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0099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BF839B-A2C5-4F13-8EF5-ED45D9C8954E}" type="datetimeFigureOut">
              <a:rPr lang="zh-CN" altLang="en-US"/>
              <a:pPr>
                <a:defRPr/>
              </a:pPr>
              <a:t>2016/4/22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424CE1-84B5-4AFF-A5F3-EDE5AAC0E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24CE1-84B5-4AFF-A5F3-EDE5AAC0E4D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43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0767B328-B21D-4A7F-8FDF-08F381831246}" type="slidenum">
              <a:rPr lang="zh-CN" altLang="en-GB" sz="1300">
                <a:solidFill>
                  <a:schemeClr val="bg1"/>
                </a:solidFill>
              </a:rPr>
              <a:pPr algn="r" eaLnBrk="1" hangingPunct="1"/>
              <a:t>35</a:t>
            </a:fld>
            <a:endParaRPr lang="en-GB" altLang="zh-CN" sz="1300">
              <a:solidFill>
                <a:schemeClr val="bg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10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7165"/>
            <a:ext cx="2971800" cy="45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spcBef>
                <a:spcPct val="0"/>
              </a:spcBef>
            </a:pPr>
            <a:fld id="{48224DBB-2A57-404E-B3B1-BC0CBE65FC5B}" type="slidenum">
              <a:rPr lang="zh-CN" altLang="en-GB">
                <a:solidFill>
                  <a:schemeClr val="bg1"/>
                </a:solidFill>
                <a:latin typeface="Arial" pitchFamily="34" charset="0"/>
              </a:rPr>
              <a:pPr algn="r">
                <a:spcBef>
                  <a:spcPct val="0"/>
                </a:spcBef>
              </a:pPr>
              <a:t>36</a:t>
            </a:fld>
            <a:endParaRPr lang="en-GB" altLang="zh-CN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3886200" y="8687165"/>
            <a:ext cx="2971800" cy="45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spcBef>
                <a:spcPct val="0"/>
              </a:spcBef>
            </a:pPr>
            <a:fld id="{E7260FFE-E0DE-4B9A-B277-EC02BB5D942B}" type="slidenum">
              <a:rPr lang="zh-CN" altLang="en-GB">
                <a:solidFill>
                  <a:schemeClr val="bg1"/>
                </a:solidFill>
                <a:latin typeface="Arial" pitchFamily="34" charset="0"/>
              </a:rPr>
              <a:pPr algn="r">
                <a:spcBef>
                  <a:spcPct val="0"/>
                </a:spcBef>
              </a:pPr>
              <a:t>36</a:t>
            </a:fld>
            <a:endParaRPr lang="en-GB" altLang="zh-CN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583"/>
            <a:ext cx="5486400" cy="4114436"/>
          </a:xfrm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58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1EBC93-9897-48CF-A93A-3924A7568D0D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02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41174DD-765A-407D-8085-43679884FB70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7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24CE1-84B5-4AFF-A5F3-EDE5AAC0E4D4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72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24CE1-84B5-4AFF-A5F3-EDE5AAC0E4D4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4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高稳定、高可靠、适时现场数据采集，多系统集成，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个企业应用程序的通用数据采集平台，</a:t>
            </a:r>
            <a:r>
              <a:rPr kumimoji="1" lang="zh-CN" altLang="en-US" sz="12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超过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15</a:t>
            </a:r>
            <a:r>
              <a:rPr kumimoji="1" lang="zh-CN" altLang="en-US" sz="12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个应用程序接口进行现场数据传输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24CE1-84B5-4AFF-A5F3-EDE5AAC0E4D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4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数据集成来源问题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4F9CC-1745-4EF3-8807-78C917F1E73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3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4F9CC-1745-4EF3-8807-78C917F1E73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5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dirty="0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B96A069-D86D-4E88-9865-A5FCF7189E47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2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改成 系统功能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B9F8-4A42-4196-9939-34FECF1B8D6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5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设备，模具，刀具，工装等各种资源的详细计划，精确到时分秒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APS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C4F9CC-1745-4EF3-8807-78C917F1E73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3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24CE1-84B5-4AFF-A5F3-EDE5AAC0E4D4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2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车型名称若需要翻译，请李新宇上网查一下。其中瑞鹰是</a:t>
            </a:r>
            <a:r>
              <a:rPr lang="en-US" altLang="zh-CN"/>
              <a:t>Rein</a:t>
            </a:r>
            <a:r>
              <a:rPr lang="zh-CN" altLang="en-US"/>
              <a:t>，瑞风是</a:t>
            </a:r>
            <a:r>
              <a:rPr lang="en-US" altLang="zh-CN"/>
              <a:t>Refine</a:t>
            </a:r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B2E38D-E493-4172-AB72-DDC5839B10C4}" type="slidenum">
              <a:rPr lang="zh-CN" altLang="en-GB" smtClean="0">
                <a:solidFill>
                  <a:schemeClr val="bg1"/>
                </a:solidFill>
              </a:rPr>
              <a:pPr/>
              <a:t>34</a:t>
            </a:fld>
            <a:endParaRPr lang="en-GB" altLang="zh-C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3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2781300"/>
            <a:ext cx="12192000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Picture 26" descr="C:\Users\Administrator.BARBARAMS001-PC\Desktop\转曲8.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" y="3976688"/>
            <a:ext cx="730038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897510"/>
            <a:ext cx="10363200" cy="819522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977010"/>
            <a:ext cx="8395659" cy="166179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0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47663"/>
            <a:ext cx="10972800" cy="488950"/>
          </a:xfrm>
        </p:spPr>
        <p:txBody>
          <a:bodyPr rtlCol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F7773B-090E-4C29-9E12-863540C125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28511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47663"/>
            <a:ext cx="10972800" cy="488950"/>
          </a:xfrm>
        </p:spPr>
        <p:txBody>
          <a:bodyPr rtlCol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F7773B-090E-4C29-9E12-863540C125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5926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47663"/>
            <a:ext cx="10972800" cy="488950"/>
          </a:xfrm>
        </p:spPr>
        <p:txBody>
          <a:bodyPr rtlCol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F7773B-090E-4C29-9E12-863540C125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1398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Picture 26" descr="C:\Users\Administrator.BARBARAMS001-PC\Desktop\转曲8.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1" y="3501008"/>
            <a:ext cx="7875752" cy="314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 descr="http://www.epichust.com/data/attachment/image/20150727/099990421ab91ecd1d23ee4372266fc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495300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700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037" y="203034"/>
            <a:ext cx="10569363" cy="561670"/>
          </a:xfrm>
        </p:spPr>
        <p:txBody>
          <a:bodyPr>
            <a:noAutofit/>
          </a:bodyPr>
          <a:lstStyle>
            <a:lvl1pPr algn="l"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4830763"/>
          </a:xfrm>
        </p:spPr>
        <p:txBody>
          <a:bodyPr>
            <a:normAutofit/>
          </a:bodyPr>
          <a:lstStyle>
            <a:lvl1pPr>
              <a:defRPr sz="28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defRPr sz="2000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fld id="{A294D248-F706-4492-9D3E-7711844A3E2F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fld id="{503859D4-7082-4B56-AA46-AC556F65B82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组合 60"/>
          <p:cNvGrpSpPr>
            <a:grpSpLocks/>
          </p:cNvGrpSpPr>
          <p:nvPr userDrawn="1"/>
        </p:nvGrpSpPr>
        <p:grpSpPr bwMode="auto">
          <a:xfrm>
            <a:off x="0" y="836308"/>
            <a:ext cx="12192000" cy="154292"/>
            <a:chOff x="0" y="763588"/>
            <a:chExt cx="9144000" cy="288925"/>
          </a:xfrm>
        </p:grpSpPr>
        <p:sp>
          <p:nvSpPr>
            <p:cNvPr id="8" name="矩形 61"/>
            <p:cNvSpPr/>
            <p:nvPr/>
          </p:nvSpPr>
          <p:spPr bwMode="auto">
            <a:xfrm>
              <a:off x="0" y="835025"/>
              <a:ext cx="6877050" cy="1397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9" name="矩形 62"/>
            <p:cNvSpPr/>
            <p:nvPr/>
          </p:nvSpPr>
          <p:spPr bwMode="auto">
            <a:xfrm>
              <a:off x="6861175" y="835025"/>
              <a:ext cx="2282825" cy="13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0" name="直接连接符 63"/>
            <p:cNvCxnSpPr/>
            <p:nvPr/>
          </p:nvCxnSpPr>
          <p:spPr bwMode="auto">
            <a:xfrm flipH="1">
              <a:off x="6753225" y="763588"/>
              <a:ext cx="195263" cy="2889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9327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3120" r="3074"/>
          <a:stretch/>
        </p:blipFill>
        <p:spPr>
          <a:xfrm>
            <a:off x="-24680" y="0"/>
            <a:ext cx="12241360" cy="407802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977010"/>
            <a:ext cx="8395659" cy="166179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403" y="2501528"/>
            <a:ext cx="10747243" cy="819522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800" b="1" kern="12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059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2781300"/>
            <a:ext cx="12192000" cy="1079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" name="Picture 26" descr="C:\Users\Administrator.BARBARAMS001-PC\Desktop\转曲8.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" y="3976688"/>
            <a:ext cx="730038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897510"/>
            <a:ext cx="10363200" cy="819522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977010"/>
            <a:ext cx="8395659" cy="166179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490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2267" y="163240"/>
            <a:ext cx="8830733" cy="64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4488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EW E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68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2128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71461" y="1357298"/>
            <a:ext cx="11010939" cy="4768865"/>
          </a:xfrm>
        </p:spPr>
        <p:txBody>
          <a:bodyPr/>
          <a:lstStyle>
            <a:lvl1pPr marL="444500" indent="-444500" algn="just">
              <a:lnSpc>
                <a:spcPct val="110000"/>
              </a:lnSpc>
              <a:buFont typeface="Wingdings" pitchFamily="2" charset="2"/>
              <a:buChar char=""/>
              <a:defRPr sz="2800" b="1">
                <a:latin typeface="微软雅黑" pitchFamily="34" charset="-122"/>
                <a:ea typeface="微软雅黑" pitchFamily="34" charset="-122"/>
              </a:defRPr>
            </a:lvl1pPr>
            <a:lvl2pPr marL="801688" indent="-344488" algn="just">
              <a:lnSpc>
                <a:spcPct val="110000"/>
              </a:lnSpc>
              <a:defRPr sz="2200" b="1">
                <a:latin typeface="微软雅黑" pitchFamily="34" charset="-122"/>
                <a:ea typeface="微软雅黑" pitchFamily="34" charset="-122"/>
              </a:defRPr>
            </a:lvl2pPr>
            <a:lvl3pPr marL="1252538" indent="-338138" algn="just">
              <a:lnSpc>
                <a:spcPct val="110000"/>
              </a:lnSpc>
              <a:defRPr sz="2000"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10000"/>
              </a:lnSpc>
              <a:defRPr sz="1800"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10000"/>
              </a:lnSpc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C0F61-278F-4974-905A-493283436C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448800" cy="11430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450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47663"/>
            <a:ext cx="10972800" cy="488950"/>
          </a:xfrm>
        </p:spPr>
        <p:txBody>
          <a:bodyPr rtlCol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CD39BD-2ED8-4450-A211-12B601BE98C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44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组合 44"/>
          <p:cNvGrpSpPr>
            <a:grpSpLocks/>
          </p:cNvGrpSpPr>
          <p:nvPr userDrawn="1"/>
        </p:nvGrpSpPr>
        <p:grpSpPr bwMode="auto">
          <a:xfrm>
            <a:off x="0" y="763589"/>
            <a:ext cx="12192000" cy="288925"/>
            <a:chOff x="0" y="763588"/>
            <a:chExt cx="9144000" cy="288925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835025"/>
              <a:ext cx="6877050" cy="1397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861175" y="835025"/>
              <a:ext cx="2282825" cy="139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 bwMode="auto">
            <a:xfrm flipH="1">
              <a:off x="6753225" y="763588"/>
              <a:ext cx="195263" cy="2889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组合 43"/>
          <p:cNvGrpSpPr>
            <a:grpSpLocks/>
          </p:cNvGrpSpPr>
          <p:nvPr userDrawn="1"/>
        </p:nvGrpSpPr>
        <p:grpSpPr bwMode="auto">
          <a:xfrm>
            <a:off x="605367" y="260351"/>
            <a:ext cx="480484" cy="339725"/>
            <a:chOff x="467544" y="260648"/>
            <a:chExt cx="360363" cy="339263"/>
          </a:xfrm>
        </p:grpSpPr>
        <p:sp>
          <p:nvSpPr>
            <p:cNvPr id="12" name="矩形 11"/>
            <p:cNvSpPr/>
            <p:nvPr/>
          </p:nvSpPr>
          <p:spPr bwMode="auto">
            <a:xfrm>
              <a:off x="467544" y="260648"/>
              <a:ext cx="144463" cy="14426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67544" y="452475"/>
              <a:ext cx="144463" cy="1442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83444" y="455645"/>
              <a:ext cx="144463" cy="1442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8" name="Picture 15" descr="E:\History\市场推广\艾普工华VI\艾普工华企业logo\艾普工华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97" b="-17352"/>
          <a:stretch>
            <a:fillRect/>
          </a:stretch>
        </p:blipFill>
        <p:spPr bwMode="auto">
          <a:xfrm>
            <a:off x="10560496" y="213365"/>
            <a:ext cx="1440160" cy="533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组合 40"/>
          <p:cNvGrpSpPr>
            <a:grpSpLocks/>
          </p:cNvGrpSpPr>
          <p:nvPr userDrawn="1"/>
        </p:nvGrpSpPr>
        <p:grpSpPr bwMode="auto">
          <a:xfrm>
            <a:off x="1" y="6381750"/>
            <a:ext cx="9647767" cy="217488"/>
            <a:chOff x="0" y="6381328"/>
            <a:chExt cx="7236181" cy="217908"/>
          </a:xfrm>
        </p:grpSpPr>
        <p:cxnSp>
          <p:nvCxnSpPr>
            <p:cNvPr id="18" name="直接连接符 17"/>
            <p:cNvCxnSpPr/>
            <p:nvPr/>
          </p:nvCxnSpPr>
          <p:spPr bwMode="auto">
            <a:xfrm flipV="1">
              <a:off x="0" y="6597645"/>
              <a:ext cx="71647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auto">
            <a:xfrm flipV="1">
              <a:off x="7163152" y="6381328"/>
              <a:ext cx="0" cy="21790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 flipH="1" flipV="1">
              <a:off x="7236181" y="6452904"/>
              <a:ext cx="0" cy="14633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43"/>
          <p:cNvSpPr txBox="1">
            <a:spLocks noChangeArrowheads="1"/>
          </p:cNvSpPr>
          <p:nvPr userDrawn="1"/>
        </p:nvSpPr>
        <p:spPr bwMode="auto">
          <a:xfrm>
            <a:off x="9717618" y="6381751"/>
            <a:ext cx="14553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i="1" smtClean="0">
                <a:solidFill>
                  <a:srgbClr val="7F7F7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www.epichust.com</a:t>
            </a:r>
            <a:endParaRPr lang="zh-CN" altLang="en-US" sz="1200" i="1" smtClean="0">
              <a:solidFill>
                <a:srgbClr val="7F7F7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2267" y="163514"/>
            <a:ext cx="883073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1032" name="Picture 26" descr="C:\Users\Administrator.BARBARAMS001-PC\Desktop\转曲8.0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2349501"/>
            <a:ext cx="9620249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09700"/>
            <a:ext cx="109728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827178"/>
            <a:ext cx="12192000" cy="196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60"/>
          <p:cNvGrpSpPr>
            <a:grpSpLocks/>
          </p:cNvGrpSpPr>
          <p:nvPr userDrawn="1"/>
        </p:nvGrpSpPr>
        <p:grpSpPr bwMode="auto">
          <a:xfrm>
            <a:off x="0" y="836308"/>
            <a:ext cx="12192000" cy="154292"/>
            <a:chOff x="0" y="763588"/>
            <a:chExt cx="9144000" cy="288925"/>
          </a:xfrm>
        </p:grpSpPr>
        <p:sp>
          <p:nvSpPr>
            <p:cNvPr id="27" name="矩形 61"/>
            <p:cNvSpPr/>
            <p:nvPr/>
          </p:nvSpPr>
          <p:spPr bwMode="auto">
            <a:xfrm>
              <a:off x="0" y="835025"/>
              <a:ext cx="6877050" cy="1397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28" name="矩形 62"/>
            <p:cNvSpPr/>
            <p:nvPr/>
          </p:nvSpPr>
          <p:spPr bwMode="auto">
            <a:xfrm>
              <a:off x="6861175" y="835025"/>
              <a:ext cx="2282825" cy="13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9" name="直接连接符 63"/>
            <p:cNvCxnSpPr/>
            <p:nvPr/>
          </p:nvCxnSpPr>
          <p:spPr bwMode="auto">
            <a:xfrm flipH="1">
              <a:off x="6753225" y="763588"/>
              <a:ext cx="195263" cy="2889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41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6" r:id="rId8"/>
    <p:sldLayoutId id="2147484106" r:id="rId9"/>
    <p:sldLayoutId id="2147484107" r:id="rId10"/>
    <p:sldLayoutId id="2147484108" r:id="rId11"/>
    <p:sldLayoutId id="2147484109" r:id="rId12"/>
    <p:sldLayoutId id="2147484111" r:id="rId13"/>
    <p:sldLayoutId id="2147484112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sz="2000" b="1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n"/>
        <a:defRPr lang="zh-CN" sz="2000" b="1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p"/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ü"/>
        <a:defRPr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Char char="–"/>
        <a:defRPr sz="1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wmf"/><Relationship Id="rId5" Type="http://schemas.openxmlformats.org/officeDocument/2006/relationships/oleObject" Target="../embeddings/Microsoft_Visio_2003-2010___11111111111.vsd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image" Target="../media/image76.png"/><Relationship Id="rId3" Type="http://schemas.openxmlformats.org/officeDocument/2006/relationships/image" Target="../media/image92.png"/><Relationship Id="rId7" Type="http://schemas.openxmlformats.org/officeDocument/2006/relationships/image" Target="../media/image96.jpe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0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95.png"/><Relationship Id="rId11" Type="http://schemas.openxmlformats.org/officeDocument/2006/relationships/image" Target="../media/image98.jpeg"/><Relationship Id="rId5" Type="http://schemas.openxmlformats.org/officeDocument/2006/relationships/image" Target="../media/image94.png"/><Relationship Id="rId15" Type="http://schemas.openxmlformats.org/officeDocument/2006/relationships/image" Target="../media/image102.jpeg"/><Relationship Id="rId10" Type="http://schemas.openxmlformats.org/officeDocument/2006/relationships/image" Target="../media/image91.emf"/><Relationship Id="rId4" Type="http://schemas.openxmlformats.org/officeDocument/2006/relationships/image" Target="../media/image93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0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png"/><Relationship Id="rId18" Type="http://schemas.openxmlformats.org/officeDocument/2006/relationships/image" Target="../media/image141.jpe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jp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jpg"/><Relationship Id="rId28" Type="http://schemas.openxmlformats.org/officeDocument/2006/relationships/image" Target="../media/image151.png"/><Relationship Id="rId10" Type="http://schemas.openxmlformats.org/officeDocument/2006/relationships/image" Target="../media/image133.jpeg"/><Relationship Id="rId19" Type="http://schemas.openxmlformats.org/officeDocument/2006/relationships/image" Target="../media/image142.jpeg"/><Relationship Id="rId31" Type="http://schemas.openxmlformats.org/officeDocument/2006/relationships/image" Target="../media/image154.png"/><Relationship Id="rId4" Type="http://schemas.openxmlformats.org/officeDocument/2006/relationships/image" Target="../media/image127.png"/><Relationship Id="rId9" Type="http://schemas.openxmlformats.org/officeDocument/2006/relationships/image" Target="../media/image132.jpeg"/><Relationship Id="rId14" Type="http://schemas.openxmlformats.org/officeDocument/2006/relationships/image" Target="../media/image137.jp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13" Type="http://schemas.openxmlformats.org/officeDocument/2006/relationships/image" Target="../media/image168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12" Type="http://schemas.openxmlformats.org/officeDocument/2006/relationships/image" Target="../media/image1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jpeg"/><Relationship Id="rId11" Type="http://schemas.openxmlformats.org/officeDocument/2006/relationships/image" Target="../media/image166.jpeg"/><Relationship Id="rId5" Type="http://schemas.openxmlformats.org/officeDocument/2006/relationships/image" Target="../media/image160.jpeg"/><Relationship Id="rId15" Type="http://schemas.openxmlformats.org/officeDocument/2006/relationships/image" Target="../media/image170.jpeg"/><Relationship Id="rId10" Type="http://schemas.openxmlformats.org/officeDocument/2006/relationships/image" Target="../media/image165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Relationship Id="rId1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microsoft.com/office/2007/relationships/hdphoto" Target="../media/hdphoto2.wdp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1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jpe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13" Type="http://schemas.openxmlformats.org/officeDocument/2006/relationships/image" Target="../media/image220.jpe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jpeg"/><Relationship Id="rId2" Type="http://schemas.openxmlformats.org/officeDocument/2006/relationships/image" Target="../media/image209.jpeg"/><Relationship Id="rId16" Type="http://schemas.openxmlformats.org/officeDocument/2006/relationships/image" Target="../media/image2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3.jpe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jpeg"/><Relationship Id="rId10" Type="http://schemas.openxmlformats.org/officeDocument/2006/relationships/image" Target="../media/image217.jpeg"/><Relationship Id="rId4" Type="http://schemas.openxmlformats.org/officeDocument/2006/relationships/image" Target="../media/image211.png"/><Relationship Id="rId9" Type="http://schemas.openxmlformats.org/officeDocument/2006/relationships/image" Target="../media/image216.jpeg"/><Relationship Id="rId1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11"/>
          <p:cNvGrpSpPr>
            <a:grpSpLocks/>
          </p:cNvGrpSpPr>
          <p:nvPr/>
        </p:nvGrpSpPr>
        <p:grpSpPr bwMode="auto">
          <a:xfrm>
            <a:off x="8112224" y="6211516"/>
            <a:ext cx="4116249" cy="646484"/>
            <a:chOff x="4192225" y="5786438"/>
            <a:chExt cx="4115410" cy="646331"/>
          </a:xfrm>
        </p:grpSpPr>
        <p:sp>
          <p:nvSpPr>
            <p:cNvPr id="6150" name="TextBox 14"/>
            <p:cNvSpPr txBox="1">
              <a:spLocks noChangeArrowheads="1"/>
            </p:cNvSpPr>
            <p:nvPr/>
          </p:nvSpPr>
          <p:spPr bwMode="auto">
            <a:xfrm>
              <a:off x="5868144" y="5786438"/>
              <a:ext cx="243949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B050"/>
                </a:buClr>
                <a:buChar char="–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艾普工华科技（武汉）有限公司</a:t>
              </a:r>
              <a:endParaRPr lang="en-US" altLang="zh-CN" sz="1200" b="0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姓名</a:t>
              </a:r>
              <a:r>
                <a:rPr lang="zh-CN" altLang="en-US" sz="1200" b="0" dirty="0" smtClean="0">
                  <a:solidFill>
                    <a:srgbClr val="000000"/>
                  </a:solidFill>
                </a:rPr>
                <a:t>：黄刚</a:t>
              </a:r>
              <a:endParaRPr lang="en-US" altLang="zh-CN" sz="1200" b="0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日期  </a:t>
              </a:r>
              <a:r>
                <a:rPr lang="en-US" altLang="zh-CN" sz="1200" b="0" dirty="0">
                  <a:solidFill>
                    <a:srgbClr val="000000"/>
                  </a:solidFill>
                </a:rPr>
                <a:t>: </a:t>
              </a:r>
              <a:fld id="{E26CFF08-0DB6-4264-BFE5-4641FC6FEB0F}" type="datetime4">
                <a:rPr lang="en-US" altLang="zh-CN" sz="1200" b="0" smtClean="0">
                  <a:solidFill>
                    <a:srgbClr val="000000"/>
                  </a:solidFill>
                </a:rPr>
                <a:t>April 22, 2016</a:t>
              </a:fld>
              <a:endParaRPr lang="zh-CN" altLang="en-US" sz="1200" b="0" dirty="0">
                <a:solidFill>
                  <a:srgbClr val="000000"/>
                </a:solidFill>
              </a:endParaRPr>
            </a:p>
          </p:txBody>
        </p:sp>
        <p:pic>
          <p:nvPicPr>
            <p:cNvPr id="6151" name="Picture 15" descr="E:\History\市场推广\艾普工华VI\艾普工华企业logo\艾普工华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80" b="-110"/>
            <a:stretch>
              <a:fillRect/>
            </a:stretch>
          </p:blipFill>
          <p:spPr bwMode="auto">
            <a:xfrm>
              <a:off x="4192225" y="5799221"/>
              <a:ext cx="1689974" cy="497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2966811" y="4077072"/>
            <a:ext cx="641169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工业</a:t>
            </a:r>
            <a:r>
              <a:rPr lang="en-US" altLang="zh-CN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4.0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及新工业革命下的变革</a:t>
            </a:r>
            <a:endParaRPr lang="en-US" altLang="zh-CN" sz="3600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艾普工华智能制造解决方案及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案例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2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圆角矩形 325"/>
          <p:cNvSpPr/>
          <p:nvPr/>
        </p:nvSpPr>
        <p:spPr>
          <a:xfrm>
            <a:off x="299036" y="1028828"/>
            <a:ext cx="2716877" cy="2300113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  <a:prstDash val="dashDot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产品建模</a:t>
            </a:r>
            <a:endParaRPr lang="en-US" altLang="zh-CN" sz="11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8"/>
          <p:cNvSpPr>
            <a:spLocks noChangeArrowheads="1"/>
          </p:cNvSpPr>
          <p:nvPr/>
        </p:nvSpPr>
        <p:spPr bwMode="auto">
          <a:xfrm>
            <a:off x="386138" y="1335485"/>
            <a:ext cx="2601217" cy="1874613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t"/>
          <a:lstStyle/>
          <a:p>
            <a:r>
              <a: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M-BOM</a:t>
            </a:r>
            <a:endParaRPr lang="zh-CN" alt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3084513" y="1013441"/>
            <a:ext cx="8743335" cy="2300113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  <a:prstDash val="dashDot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工艺建模</a:t>
            </a:r>
            <a:endParaRPr lang="en-US" altLang="zh-CN" sz="11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工厂</a:t>
            </a:r>
            <a:r>
              <a:rPr lang="zh-CN" altLang="en-US" dirty="0"/>
              <a:t>工艺</a:t>
            </a:r>
            <a:r>
              <a:rPr lang="zh-CN" altLang="en-US" dirty="0" smtClean="0"/>
              <a:t>建模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19852" y="5094180"/>
            <a:ext cx="11507995" cy="1628902"/>
          </a:xfrm>
          <a:prstGeom prst="roundRect">
            <a:avLst>
              <a:gd name="adj" fmla="val 5043"/>
            </a:avLst>
          </a:prstGeom>
          <a:solidFill>
            <a:schemeClr val="bg1">
              <a:lumMod val="85000"/>
              <a:alpha val="90000"/>
            </a:schemeClr>
          </a:solidFill>
          <a:ln>
            <a:noFill/>
            <a:prstDash val="dashDot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物流建模</a:t>
            </a:r>
            <a:endParaRPr lang="en-US" altLang="zh-CN" sz="11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0686" y="1689834"/>
            <a:ext cx="2030841" cy="1365564"/>
            <a:chOff x="6100458" y="294052"/>
            <a:chExt cx="1333683" cy="1330496"/>
          </a:xfrm>
          <a:solidFill>
            <a:schemeClr val="bg1">
              <a:lumMod val="65000"/>
            </a:schemeClr>
          </a:solidFill>
        </p:grpSpPr>
        <p:grpSp>
          <p:nvGrpSpPr>
            <p:cNvPr id="7" name="组合 6"/>
            <p:cNvGrpSpPr/>
            <p:nvPr/>
          </p:nvGrpSpPr>
          <p:grpSpPr>
            <a:xfrm>
              <a:off x="6100458" y="294052"/>
              <a:ext cx="1155174" cy="1034779"/>
              <a:chOff x="5906244" y="1047103"/>
              <a:chExt cx="1155174" cy="1034779"/>
            </a:xfrm>
            <a:grpFill/>
          </p:grpSpPr>
          <p:sp>
            <p:nvSpPr>
              <p:cNvPr id="10" name="Oval 42"/>
              <p:cNvSpPr>
                <a:spLocks noChangeArrowheads="1"/>
              </p:cNvSpPr>
              <p:nvPr/>
            </p:nvSpPr>
            <p:spPr bwMode="auto">
              <a:xfrm>
                <a:off x="6340305" y="1047103"/>
                <a:ext cx="293978" cy="314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solidFill>
                      <a:sysClr val="window" lastClr="FFFFFF"/>
                    </a:solidFill>
                  </a:rPr>
                  <a:t>A</a:t>
                </a:r>
                <a:endParaRPr lang="zh-CN" altLang="en-US" sz="1200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1" name="Line 43"/>
              <p:cNvSpPr>
                <a:spLocks noChangeShapeType="1"/>
              </p:cNvSpPr>
              <p:nvPr/>
            </p:nvSpPr>
            <p:spPr bwMode="auto">
              <a:xfrm>
                <a:off x="6059951" y="1419018"/>
                <a:ext cx="806664" cy="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Line 44"/>
              <p:cNvSpPr>
                <a:spLocks noChangeShapeType="1"/>
              </p:cNvSpPr>
              <p:nvPr/>
            </p:nvSpPr>
            <p:spPr bwMode="auto">
              <a:xfrm flipH="1">
                <a:off x="6494299" y="1355128"/>
                <a:ext cx="0" cy="18280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Line 45"/>
              <p:cNvSpPr>
                <a:spLocks noChangeShapeType="1"/>
              </p:cNvSpPr>
              <p:nvPr/>
            </p:nvSpPr>
            <p:spPr bwMode="auto">
              <a:xfrm>
                <a:off x="6055853" y="1415371"/>
                <a:ext cx="0" cy="97712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Line 46"/>
              <p:cNvSpPr>
                <a:spLocks noChangeShapeType="1"/>
              </p:cNvSpPr>
              <p:nvPr/>
            </p:nvSpPr>
            <p:spPr bwMode="auto">
              <a:xfrm>
                <a:off x="6870635" y="1419863"/>
                <a:ext cx="0" cy="108617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49"/>
              <p:cNvSpPr>
                <a:spLocks noChangeArrowheads="1"/>
              </p:cNvSpPr>
              <p:nvPr/>
            </p:nvSpPr>
            <p:spPr bwMode="auto">
              <a:xfrm>
                <a:off x="5906244" y="1537928"/>
                <a:ext cx="314957" cy="325485"/>
              </a:xfrm>
              <a:prstGeom prst="ellipse">
                <a:avLst/>
              </a:prstGeom>
              <a:grpFill/>
              <a:ln>
                <a:noFill/>
                <a:headEnd/>
                <a:tailE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" lastClr="FFFFFF"/>
                    </a:solidFill>
                  </a:rPr>
                  <a:t>E</a:t>
                </a:r>
                <a:endParaRPr lang="zh-CN" altLang="en-US" sz="1200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6" name="Oval 51"/>
              <p:cNvSpPr>
                <a:spLocks noChangeArrowheads="1"/>
              </p:cNvSpPr>
              <p:nvPr/>
            </p:nvSpPr>
            <p:spPr bwMode="auto">
              <a:xfrm>
                <a:off x="6330621" y="1523770"/>
                <a:ext cx="314253" cy="328209"/>
              </a:xfrm>
              <a:prstGeom prst="ellipse">
                <a:avLst/>
              </a:prstGeom>
              <a:grpFill/>
              <a:ln>
                <a:noFill/>
                <a:headEnd/>
                <a:tailE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" lastClr="FFFFFF"/>
                    </a:solidFill>
                  </a:rPr>
                  <a:t>F</a:t>
                </a:r>
                <a:endParaRPr lang="zh-CN" altLang="en-US" sz="1200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7" name="Oval 52"/>
              <p:cNvSpPr>
                <a:spLocks noChangeArrowheads="1"/>
              </p:cNvSpPr>
              <p:nvPr/>
            </p:nvSpPr>
            <p:spPr bwMode="auto">
              <a:xfrm>
                <a:off x="6720508" y="1532421"/>
                <a:ext cx="310889" cy="325484"/>
              </a:xfrm>
              <a:prstGeom prst="ellipse">
                <a:avLst/>
              </a:prstGeom>
              <a:grpFill/>
              <a:ln>
                <a:noFill/>
                <a:headEnd/>
                <a:tailE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" lastClr="FFFFFF"/>
                    </a:solidFill>
                  </a:rPr>
                  <a:t>G</a:t>
                </a:r>
                <a:endParaRPr lang="zh-CN" altLang="en-US" sz="1200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8" name="Line 54"/>
              <p:cNvSpPr>
                <a:spLocks noChangeShapeType="1"/>
              </p:cNvSpPr>
              <p:nvPr/>
            </p:nvSpPr>
            <p:spPr bwMode="auto">
              <a:xfrm>
                <a:off x="6857420" y="1874910"/>
                <a:ext cx="0" cy="100864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Line 55"/>
              <p:cNvSpPr>
                <a:spLocks noChangeShapeType="1"/>
              </p:cNvSpPr>
              <p:nvPr/>
            </p:nvSpPr>
            <p:spPr bwMode="auto">
              <a:xfrm>
                <a:off x="7061418" y="1972575"/>
                <a:ext cx="0" cy="100295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Line 56"/>
              <p:cNvSpPr>
                <a:spLocks noChangeShapeType="1"/>
              </p:cNvSpPr>
              <p:nvPr/>
            </p:nvSpPr>
            <p:spPr bwMode="auto">
              <a:xfrm flipH="1">
                <a:off x="6658797" y="1975773"/>
                <a:ext cx="0" cy="106109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Line 60"/>
              <p:cNvSpPr>
                <a:spLocks noChangeShapeType="1"/>
              </p:cNvSpPr>
              <p:nvPr/>
            </p:nvSpPr>
            <p:spPr bwMode="auto">
              <a:xfrm>
                <a:off x="6655430" y="1975773"/>
                <a:ext cx="403980" cy="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" name="Oval 50"/>
            <p:cNvSpPr>
              <a:spLocks noChangeArrowheads="1"/>
            </p:cNvSpPr>
            <p:nvPr/>
          </p:nvSpPr>
          <p:spPr bwMode="auto">
            <a:xfrm>
              <a:off x="7129371" y="1290494"/>
              <a:ext cx="304770" cy="325484"/>
            </a:xfrm>
            <a:prstGeom prst="ellipse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</a:rPr>
                <a:t>H</a:t>
              </a:r>
              <a:endParaRPr lang="zh-CN" altLang="en-US" sz="1200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9" name="Oval 50"/>
            <p:cNvSpPr>
              <a:spLocks noChangeArrowheads="1"/>
            </p:cNvSpPr>
            <p:nvPr/>
          </p:nvSpPr>
          <p:spPr bwMode="auto">
            <a:xfrm>
              <a:off x="6725028" y="1299064"/>
              <a:ext cx="304770" cy="325484"/>
            </a:xfrm>
            <a:prstGeom prst="ellipse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</a:rPr>
                <a:t>E</a:t>
              </a:r>
              <a:endParaRPr lang="zh-CN" altLang="en-US" sz="12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3277348" y="3701596"/>
            <a:ext cx="943480" cy="362737"/>
          </a:xfrm>
          <a:prstGeom prst="roundRect">
            <a:avLst>
              <a:gd name="adj" fmla="val 3681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WC01</a:t>
            </a:r>
            <a:endParaRPr lang="zh-CN" altLang="en-US" sz="12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8" name="矩形 8"/>
          <p:cNvSpPr>
            <a:spLocks noChangeArrowheads="1"/>
          </p:cNvSpPr>
          <p:nvPr/>
        </p:nvSpPr>
        <p:spPr bwMode="auto">
          <a:xfrm>
            <a:off x="3191837" y="1346111"/>
            <a:ext cx="5231945" cy="186511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工艺路线</a:t>
            </a:r>
            <a:endParaRPr lang="zh-CN" alt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80" name="直接箭头连接符 79"/>
          <p:cNvCxnSpPr>
            <a:stCxn id="17" idx="6"/>
            <a:endCxn id="51" idx="2"/>
          </p:cNvCxnSpPr>
          <p:nvPr/>
        </p:nvCxnSpPr>
        <p:spPr>
          <a:xfrm>
            <a:off x="2283992" y="2354977"/>
            <a:ext cx="1219721" cy="567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606869" y="3714474"/>
            <a:ext cx="946520" cy="343386"/>
          </a:xfrm>
          <a:prstGeom prst="roundRect">
            <a:avLst>
              <a:gd name="adj" fmla="val 3681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WC02</a:t>
            </a:r>
            <a:endParaRPr lang="zh-CN" altLang="en-US" sz="12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503713" y="2182873"/>
            <a:ext cx="4329265" cy="354405"/>
            <a:chOff x="2041051" y="2829544"/>
            <a:chExt cx="3246949" cy="354405"/>
          </a:xfrm>
        </p:grpSpPr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2041051" y="2830697"/>
              <a:ext cx="370231" cy="353252"/>
            </a:xfrm>
            <a:prstGeom prst="ellips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sz="1400" b="1" kern="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10</a:t>
              </a:r>
              <a:endParaRPr lang="zh-CN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3035754" y="2830697"/>
              <a:ext cx="370231" cy="353252"/>
            </a:xfrm>
            <a:prstGeom prst="ellips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1400" b="1" kern="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20</a:t>
              </a:r>
              <a:endParaRPr lang="zh-CN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53" name="Oval 42"/>
            <p:cNvSpPr>
              <a:spLocks noChangeArrowheads="1"/>
            </p:cNvSpPr>
            <p:nvPr/>
          </p:nvSpPr>
          <p:spPr bwMode="auto">
            <a:xfrm>
              <a:off x="4017247" y="2830697"/>
              <a:ext cx="370231" cy="353252"/>
            </a:xfrm>
            <a:prstGeom prst="ellips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1400" b="1" kern="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30</a:t>
              </a:r>
              <a:endParaRPr lang="zh-CN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4917769" y="2829544"/>
              <a:ext cx="370231" cy="353252"/>
            </a:xfrm>
            <a:prstGeom prst="ellips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eaLnBrk="1" fontAlgn="auto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1400" b="1" kern="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…</a:t>
              </a:r>
              <a:endParaRPr lang="zh-CN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cxnSp>
          <p:nvCxnSpPr>
            <p:cNvPr id="57" name="直接箭头连接符 56"/>
            <p:cNvCxnSpPr>
              <a:stCxn id="51" idx="6"/>
              <a:endCxn id="52" idx="2"/>
            </p:cNvCxnSpPr>
            <p:nvPr/>
          </p:nvCxnSpPr>
          <p:spPr>
            <a:xfrm>
              <a:off x="2411282" y="3007323"/>
              <a:ext cx="624472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2" idx="6"/>
              <a:endCxn id="53" idx="2"/>
            </p:cNvCxnSpPr>
            <p:nvPr/>
          </p:nvCxnSpPr>
          <p:spPr>
            <a:xfrm>
              <a:off x="3405985" y="3007323"/>
              <a:ext cx="611262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3" idx="6"/>
              <a:endCxn id="54" idx="2"/>
            </p:cNvCxnSpPr>
            <p:nvPr/>
          </p:nvCxnSpPr>
          <p:spPr>
            <a:xfrm flipV="1">
              <a:off x="4387478" y="3006170"/>
              <a:ext cx="530291" cy="1153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圆角矩形 54"/>
          <p:cNvSpPr/>
          <p:nvPr/>
        </p:nvSpPr>
        <p:spPr>
          <a:xfrm>
            <a:off x="5917899" y="3714146"/>
            <a:ext cx="930196" cy="343386"/>
          </a:xfrm>
          <a:prstGeom prst="roundRect">
            <a:avLst>
              <a:gd name="adj" fmla="val 3681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WC03</a:t>
            </a:r>
            <a:endParaRPr lang="zh-CN" altLang="en-US" sz="12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7173815" y="3701911"/>
            <a:ext cx="946520" cy="362422"/>
          </a:xfrm>
          <a:prstGeom prst="roundRect">
            <a:avLst>
              <a:gd name="adj" fmla="val 3681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WC…</a:t>
            </a:r>
            <a:endParaRPr lang="zh-CN" altLang="en-US" sz="12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58" name="直接箭头连接符 57"/>
          <p:cNvCxnSpPr>
            <a:stCxn id="30" idx="3"/>
            <a:endCxn id="45" idx="1"/>
          </p:cNvCxnSpPr>
          <p:nvPr/>
        </p:nvCxnSpPr>
        <p:spPr>
          <a:xfrm>
            <a:off x="4220829" y="3882965"/>
            <a:ext cx="386041" cy="3202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62" name="直接箭头连接符 61"/>
          <p:cNvCxnSpPr>
            <a:stCxn id="45" idx="3"/>
            <a:endCxn id="55" idx="1"/>
          </p:cNvCxnSpPr>
          <p:nvPr/>
        </p:nvCxnSpPr>
        <p:spPr>
          <a:xfrm flipV="1">
            <a:off x="5553390" y="3885839"/>
            <a:ext cx="364509" cy="328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65" name="直接箭头连接符 64"/>
          <p:cNvCxnSpPr>
            <a:stCxn id="55" idx="3"/>
            <a:endCxn id="56" idx="1"/>
          </p:cNvCxnSpPr>
          <p:nvPr/>
        </p:nvCxnSpPr>
        <p:spPr>
          <a:xfrm flipV="1">
            <a:off x="6848095" y="3883122"/>
            <a:ext cx="325720" cy="2717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70" name="直接箭头连接符 69"/>
          <p:cNvCxnSpPr>
            <a:stCxn id="51" idx="4"/>
            <a:endCxn id="30" idx="0"/>
          </p:cNvCxnSpPr>
          <p:nvPr/>
        </p:nvCxnSpPr>
        <p:spPr>
          <a:xfrm flipH="1">
            <a:off x="3749088" y="2537278"/>
            <a:ext cx="1445" cy="1164319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  <a:effectLst/>
        </p:spPr>
      </p:cxnSp>
      <p:cxnSp>
        <p:nvCxnSpPr>
          <p:cNvPr id="71" name="直接箭头连接符 70"/>
          <p:cNvCxnSpPr>
            <a:stCxn id="52" idx="4"/>
            <a:endCxn id="45" idx="0"/>
          </p:cNvCxnSpPr>
          <p:nvPr/>
        </p:nvCxnSpPr>
        <p:spPr>
          <a:xfrm>
            <a:off x="5076804" y="2537278"/>
            <a:ext cx="3325" cy="1177197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  <a:effectLst/>
        </p:spPr>
      </p:cxnSp>
      <p:cxnSp>
        <p:nvCxnSpPr>
          <p:cNvPr id="75" name="直接箭头连接符 74"/>
          <p:cNvCxnSpPr>
            <a:stCxn id="53" idx="4"/>
            <a:endCxn id="55" idx="0"/>
          </p:cNvCxnSpPr>
          <p:nvPr/>
        </p:nvCxnSpPr>
        <p:spPr>
          <a:xfrm flipH="1">
            <a:off x="6382997" y="2537278"/>
            <a:ext cx="2464" cy="1176869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  <a:effectLst/>
        </p:spPr>
      </p:cxnSp>
      <p:sp>
        <p:nvSpPr>
          <p:cNvPr id="109" name="圆角矩形 108"/>
          <p:cNvSpPr/>
          <p:nvPr/>
        </p:nvSpPr>
        <p:spPr>
          <a:xfrm>
            <a:off x="495245" y="3517099"/>
            <a:ext cx="2520668" cy="1347374"/>
          </a:xfrm>
          <a:prstGeom prst="roundRect">
            <a:avLst>
              <a:gd name="adj" fmla="val 5043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t"/>
          <a:lstStyle/>
          <a:p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8"/>
          <p:cNvSpPr>
            <a:spLocks noChangeArrowheads="1"/>
          </p:cNvSpPr>
          <p:nvPr/>
        </p:nvSpPr>
        <p:spPr bwMode="auto">
          <a:xfrm>
            <a:off x="8518208" y="1346360"/>
            <a:ext cx="3154488" cy="188933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工艺参数</a:t>
            </a:r>
            <a:endParaRPr lang="zh-CN" altLang="en-US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379615" y="3409024"/>
            <a:ext cx="11448232" cy="1565128"/>
          </a:xfrm>
          <a:prstGeom prst="roundRect">
            <a:avLst>
              <a:gd name="adj" fmla="val 5043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组织建模</a:t>
            </a:r>
            <a:r>
              <a:rPr lang="zh-CN" altLang="en-US" sz="11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车间</a:t>
            </a:r>
            <a:r>
              <a:rPr lang="en-US" altLang="zh-CN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生产线</a:t>
            </a:r>
            <a:r>
              <a:rPr lang="en-US" altLang="zh-CN" sz="11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班组</a:t>
            </a:r>
            <a:r>
              <a:rPr lang="en-US" altLang="zh-CN" sz="11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工位</a:t>
            </a:r>
            <a:r>
              <a:rPr lang="zh-CN" altLang="en-US" sz="11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100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5" name="圆角矩形 184"/>
          <p:cNvSpPr/>
          <p:nvPr/>
        </p:nvSpPr>
        <p:spPr>
          <a:xfrm>
            <a:off x="5159224" y="5346511"/>
            <a:ext cx="1131841" cy="34305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当日库</a:t>
            </a:r>
          </a:p>
        </p:txBody>
      </p:sp>
      <p:sp>
        <p:nvSpPr>
          <p:cNvPr id="207" name="圆角矩形 206"/>
          <p:cNvSpPr/>
          <p:nvPr/>
        </p:nvSpPr>
        <p:spPr>
          <a:xfrm>
            <a:off x="7073328" y="5351353"/>
            <a:ext cx="1139477" cy="33821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线边库</a:t>
            </a: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1200" dirty="0">
              <a:solidFill>
                <a:srgbClr val="000000">
                  <a:lumMod val="75000"/>
                  <a:lumOff val="25000"/>
                </a:srgbClr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10575561" y="5359657"/>
            <a:ext cx="721407" cy="3313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SPS</a:t>
            </a:r>
            <a:endParaRPr lang="zh-CN" altLang="en-US" sz="10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1" name="圆角矩形 160"/>
          <p:cNvSpPr/>
          <p:nvPr/>
        </p:nvSpPr>
        <p:spPr>
          <a:xfrm>
            <a:off x="9832714" y="5358358"/>
            <a:ext cx="720188" cy="332646"/>
          </a:xfrm>
          <a:prstGeom prst="roundRect">
            <a:avLst>
              <a:gd name="adj" fmla="val 465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JIS</a:t>
            </a:r>
            <a:endParaRPr lang="zh-CN" altLang="en-US" sz="10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9074763" y="5358359"/>
            <a:ext cx="718975" cy="3326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JIT</a:t>
            </a:r>
            <a:endParaRPr lang="zh-CN" altLang="en-US" sz="12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4" name="圆角矩形 173"/>
          <p:cNvSpPr/>
          <p:nvPr/>
        </p:nvSpPr>
        <p:spPr>
          <a:xfrm>
            <a:off x="9072331" y="5745167"/>
            <a:ext cx="721407" cy="33264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看板</a:t>
            </a:r>
          </a:p>
        </p:txBody>
      </p:sp>
      <p:sp>
        <p:nvSpPr>
          <p:cNvPr id="180" name="圆角矩形 179"/>
          <p:cNvSpPr/>
          <p:nvPr/>
        </p:nvSpPr>
        <p:spPr>
          <a:xfrm>
            <a:off x="9832199" y="5745168"/>
            <a:ext cx="721407" cy="3326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循环看板</a:t>
            </a:r>
            <a:endParaRPr lang="zh-CN" altLang="en-US" sz="10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1" name="圆角矩形 180"/>
          <p:cNvSpPr/>
          <p:nvPr/>
        </p:nvSpPr>
        <p:spPr>
          <a:xfrm>
            <a:off x="10577109" y="5745168"/>
            <a:ext cx="721407" cy="3326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…</a:t>
            </a:r>
          </a:p>
        </p:txBody>
      </p:sp>
      <p:cxnSp>
        <p:nvCxnSpPr>
          <p:cNvPr id="212" name="直接箭头连接符 211"/>
          <p:cNvCxnSpPr>
            <a:stCxn id="185" idx="3"/>
            <a:endCxn id="207" idx="1"/>
          </p:cNvCxnSpPr>
          <p:nvPr/>
        </p:nvCxnSpPr>
        <p:spPr>
          <a:xfrm>
            <a:off x="6291064" y="5518041"/>
            <a:ext cx="782264" cy="242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5" idx="2"/>
            <a:endCxn id="45" idx="2"/>
          </p:cNvCxnSpPr>
          <p:nvPr/>
        </p:nvCxnSpPr>
        <p:spPr>
          <a:xfrm>
            <a:off x="5080129" y="40578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stCxn id="207" idx="0"/>
          </p:cNvCxnSpPr>
          <p:nvPr/>
        </p:nvCxnSpPr>
        <p:spPr>
          <a:xfrm flipH="1" flipV="1">
            <a:off x="6632282" y="4125892"/>
            <a:ext cx="1010785" cy="122546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>
            <a:stCxn id="207" idx="0"/>
            <a:endCxn id="56" idx="2"/>
          </p:cNvCxnSpPr>
          <p:nvPr/>
        </p:nvCxnSpPr>
        <p:spPr>
          <a:xfrm flipV="1">
            <a:off x="7643067" y="4064334"/>
            <a:ext cx="4008" cy="1287019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剪去单角的矩形 72"/>
          <p:cNvSpPr/>
          <p:nvPr/>
        </p:nvSpPr>
        <p:spPr>
          <a:xfrm>
            <a:off x="942242" y="5404078"/>
            <a:ext cx="813565" cy="319924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时间</a:t>
            </a:r>
          </a:p>
        </p:txBody>
      </p:sp>
      <p:sp>
        <p:nvSpPr>
          <p:cNvPr id="224" name="圆角矩形 223"/>
          <p:cNvSpPr/>
          <p:nvPr/>
        </p:nvSpPr>
        <p:spPr>
          <a:xfrm>
            <a:off x="511352" y="5236863"/>
            <a:ext cx="2504561" cy="1190868"/>
          </a:xfrm>
          <a:prstGeom prst="roundRect">
            <a:avLst>
              <a:gd name="adj" fmla="val 5043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b"/>
          <a:lstStyle/>
          <a:p>
            <a:pPr algn="ctr"/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物流配送规则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8476916" y="5239165"/>
            <a:ext cx="3176745" cy="1188566"/>
          </a:xfrm>
          <a:prstGeom prst="roundRect">
            <a:avLst>
              <a:gd name="adj" fmla="val 5043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b"/>
          <a:lstStyle/>
          <a:p>
            <a:pPr algn="ctr"/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物流配送</a:t>
            </a:r>
            <a:r>
              <a:rPr lang="zh-CN" altLang="en-US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方式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3069044" y="5239165"/>
            <a:ext cx="5354739" cy="1188567"/>
          </a:xfrm>
          <a:prstGeom prst="roundRect">
            <a:avLst>
              <a:gd name="adj" fmla="val 5043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b"/>
          <a:lstStyle/>
          <a:p>
            <a:pPr algn="ctr"/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itchFamily="34" charset="-122"/>
                <a:cs typeface="Arial" pitchFamily="34" charset="0"/>
              </a:rPr>
              <a:t>                                  物流配送路径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7" name="剪去单角的矩形 216"/>
          <p:cNvSpPr/>
          <p:nvPr/>
        </p:nvSpPr>
        <p:spPr>
          <a:xfrm>
            <a:off x="1808938" y="5411083"/>
            <a:ext cx="813565" cy="319924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周期</a:t>
            </a:r>
          </a:p>
        </p:txBody>
      </p:sp>
      <p:sp>
        <p:nvSpPr>
          <p:cNvPr id="218" name="剪去单角的矩形 217"/>
          <p:cNvSpPr/>
          <p:nvPr/>
        </p:nvSpPr>
        <p:spPr>
          <a:xfrm>
            <a:off x="928596" y="5774804"/>
            <a:ext cx="813565" cy="319924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范围</a:t>
            </a:r>
          </a:p>
        </p:txBody>
      </p:sp>
      <p:sp>
        <p:nvSpPr>
          <p:cNvPr id="219" name="剪去单角的矩形 218"/>
          <p:cNvSpPr/>
          <p:nvPr/>
        </p:nvSpPr>
        <p:spPr>
          <a:xfrm>
            <a:off x="1807000" y="5783054"/>
            <a:ext cx="813565" cy="319924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次数</a:t>
            </a:r>
          </a:p>
        </p:txBody>
      </p:sp>
      <p:cxnSp>
        <p:nvCxnSpPr>
          <p:cNvPr id="206" name="直接箭头连接符 205"/>
          <p:cNvCxnSpPr/>
          <p:nvPr/>
        </p:nvCxnSpPr>
        <p:spPr>
          <a:xfrm flipH="1">
            <a:off x="7577108" y="2621242"/>
            <a:ext cx="2464" cy="1028279"/>
          </a:xfrm>
          <a:prstGeom prst="straightConnector1">
            <a:avLst/>
          </a:prstGeom>
          <a:solidFill>
            <a:sysClr val="windowText" lastClr="000000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  <a:effectLst/>
        </p:spPr>
      </p:cxnSp>
      <p:grpSp>
        <p:nvGrpSpPr>
          <p:cNvPr id="223" name="组合 222"/>
          <p:cNvGrpSpPr/>
          <p:nvPr/>
        </p:nvGrpSpPr>
        <p:grpSpPr>
          <a:xfrm>
            <a:off x="8598175" y="1889314"/>
            <a:ext cx="3036440" cy="1308664"/>
            <a:chOff x="2787035" y="2409721"/>
            <a:chExt cx="2109345" cy="1308664"/>
          </a:xfrm>
        </p:grpSpPr>
        <p:grpSp>
          <p:nvGrpSpPr>
            <p:cNvPr id="244" name="组合 243"/>
            <p:cNvGrpSpPr/>
            <p:nvPr/>
          </p:nvGrpSpPr>
          <p:grpSpPr>
            <a:xfrm>
              <a:off x="2787521" y="2409721"/>
              <a:ext cx="2108857" cy="210868"/>
              <a:chOff x="2792582" y="2409721"/>
              <a:chExt cx="2299229" cy="210868"/>
            </a:xfrm>
          </p:grpSpPr>
          <p:sp>
            <p:nvSpPr>
              <p:cNvPr id="260" name="矩形 259"/>
              <p:cNvSpPr/>
              <p:nvPr/>
            </p:nvSpPr>
            <p:spPr>
              <a:xfrm>
                <a:off x="3496651" y="2409721"/>
                <a:ext cx="1595160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岗位   技能  数量  工时</a:t>
                </a:r>
                <a:endParaRPr lang="zh-CN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  <p:sp>
            <p:nvSpPr>
              <p:cNvPr id="261" name="矩形 260"/>
              <p:cNvSpPr/>
              <p:nvPr/>
            </p:nvSpPr>
            <p:spPr>
              <a:xfrm rot="10800000" flipV="1">
                <a:off x="2792582" y="2409721"/>
                <a:ext cx="692244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zh-CN" altLang="en-US" sz="1000" dirty="0" smtClean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人工</a:t>
                </a:r>
                <a:endParaRPr lang="zh-CN" altLang="en-US" sz="10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2787037" y="2627542"/>
              <a:ext cx="2109341" cy="210868"/>
              <a:chOff x="2791061" y="2643127"/>
              <a:chExt cx="2300983" cy="210868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3496033" y="2643127"/>
                <a:ext cx="1596011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编码  名称   数量  </a:t>
                </a:r>
                <a:r>
                  <a:rPr lang="zh-CN" altLang="en-US" sz="10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工时</a:t>
                </a:r>
                <a:endPara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 rot="10800000" flipV="1">
                <a:off x="2791061" y="2643127"/>
                <a:ext cx="693140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设备</a:t>
                </a: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2787036" y="2847581"/>
              <a:ext cx="2109344" cy="210869"/>
              <a:chOff x="2801833" y="2878751"/>
              <a:chExt cx="2301557" cy="210869"/>
            </a:xfrm>
          </p:grpSpPr>
          <p:sp>
            <p:nvSpPr>
              <p:cNvPr id="256" name="矩形 255"/>
              <p:cNvSpPr/>
              <p:nvPr/>
            </p:nvSpPr>
            <p:spPr>
              <a:xfrm>
                <a:off x="3506981" y="2878752"/>
                <a:ext cx="1596409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编码   名称  用量</a:t>
                </a:r>
              </a:p>
            </p:txBody>
          </p:sp>
          <p:sp>
            <p:nvSpPr>
              <p:cNvPr id="257" name="矩形 256"/>
              <p:cNvSpPr/>
              <p:nvPr/>
            </p:nvSpPr>
            <p:spPr>
              <a:xfrm rot="10800000" flipV="1">
                <a:off x="2801833" y="2878751"/>
                <a:ext cx="693315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物料</a:t>
                </a:r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2787036" y="3065402"/>
              <a:ext cx="2109344" cy="210868"/>
              <a:chOff x="2796349" y="3112157"/>
              <a:chExt cx="2297226" cy="210868"/>
            </a:xfrm>
          </p:grpSpPr>
          <p:sp>
            <p:nvSpPr>
              <p:cNvPr id="254" name="矩形 253"/>
              <p:cNvSpPr/>
              <p:nvPr/>
            </p:nvSpPr>
            <p:spPr>
              <a:xfrm>
                <a:off x="3500171" y="3112157"/>
                <a:ext cx="1593404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编码   名称   数量</a:t>
                </a:r>
              </a:p>
            </p:txBody>
          </p:sp>
          <p:sp>
            <p:nvSpPr>
              <p:cNvPr id="255" name="矩形 254"/>
              <p:cNvSpPr/>
              <p:nvPr/>
            </p:nvSpPr>
            <p:spPr>
              <a:xfrm rot="10800000" flipV="1">
                <a:off x="2796349" y="3112157"/>
                <a:ext cx="692010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 smtClean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工装</a:t>
                </a:r>
                <a:endParaRPr lang="zh-CN" altLang="en-US" sz="10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2787035" y="3285815"/>
              <a:ext cx="2109342" cy="210869"/>
              <a:chOff x="2792040" y="3346841"/>
              <a:chExt cx="2297226" cy="210869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3495863" y="3346842"/>
                <a:ext cx="1593403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zh-CN" altLang="en-US" sz="10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工艺步骤描述，工艺文档</a:t>
                </a:r>
                <a:endPara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10800000" flipV="1">
                <a:off x="2792040" y="3346841"/>
                <a:ext cx="692009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作业</a:t>
                </a:r>
                <a:r>
                  <a:rPr lang="zh-CN" altLang="en-US" sz="1000" dirty="0" smtClean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指导</a:t>
                </a:r>
                <a:endParaRPr lang="zh-CN" altLang="en-US" sz="10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2787035" y="3507517"/>
              <a:ext cx="2109342" cy="210868"/>
              <a:chOff x="2791048" y="3583052"/>
              <a:chExt cx="2292907" cy="210868"/>
            </a:xfrm>
          </p:grpSpPr>
          <p:sp>
            <p:nvSpPr>
              <p:cNvPr id="250" name="矩形 249"/>
              <p:cNvSpPr/>
              <p:nvPr/>
            </p:nvSpPr>
            <p:spPr>
              <a:xfrm>
                <a:off x="3493548" y="3583052"/>
                <a:ext cx="1590407" cy="210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zh-CN" altLang="en-US" sz="10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华文细黑" pitchFamily="2" charset="-122"/>
                    <a:ea typeface="华文细黑" pitchFamily="2" charset="-122"/>
                  </a:rPr>
                  <a:t>工艺标准与范围定义</a:t>
                </a:r>
                <a:endPara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10800000" flipV="1">
                <a:off x="2791048" y="3583052"/>
                <a:ext cx="690709" cy="2108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zh-CN" altLang="en-US" sz="1000" dirty="0" smtClean="0">
                    <a:solidFill>
                      <a:srgbClr val="FFFFFF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工艺参数</a:t>
                </a:r>
                <a:endParaRPr lang="zh-CN" altLang="en-US" sz="10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cxnSp>
        <p:nvCxnSpPr>
          <p:cNvPr id="41" name="曲线连接符 40"/>
          <p:cNvCxnSpPr>
            <a:stCxn id="260" idx="0"/>
            <a:endCxn id="54" idx="0"/>
          </p:cNvCxnSpPr>
          <p:nvPr/>
        </p:nvCxnSpPr>
        <p:spPr>
          <a:xfrm rot="16200000" flipH="1" flipV="1">
            <a:off x="8937073" y="538399"/>
            <a:ext cx="293558" cy="2995388"/>
          </a:xfrm>
          <a:prstGeom prst="curvedConnector3">
            <a:avLst>
              <a:gd name="adj1" fmla="val -77872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42"/>
          <p:cNvSpPr>
            <a:spLocks noChangeArrowheads="1"/>
          </p:cNvSpPr>
          <p:nvPr/>
        </p:nvSpPr>
        <p:spPr bwMode="auto">
          <a:xfrm>
            <a:off x="4837217" y="1582544"/>
            <a:ext cx="493641" cy="353252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algn="ctr"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14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21</a:t>
            </a:r>
            <a:endParaRPr lang="zh-CN" altLang="en-US" sz="1400" b="1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78" name="Oval 42"/>
          <p:cNvSpPr>
            <a:spLocks noChangeArrowheads="1"/>
          </p:cNvSpPr>
          <p:nvPr/>
        </p:nvSpPr>
        <p:spPr bwMode="auto">
          <a:xfrm>
            <a:off x="6101785" y="1580935"/>
            <a:ext cx="493641" cy="353252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algn="ctr"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14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22</a:t>
            </a:r>
            <a:endParaRPr lang="zh-CN" altLang="en-US" sz="1400" b="1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279" name="直接箭头连接符 278"/>
          <p:cNvCxnSpPr>
            <a:stCxn id="52" idx="0"/>
            <a:endCxn id="277" idx="4"/>
          </p:cNvCxnSpPr>
          <p:nvPr/>
        </p:nvCxnSpPr>
        <p:spPr>
          <a:xfrm flipV="1">
            <a:off x="5076805" y="1935797"/>
            <a:ext cx="7233" cy="2482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箭头连接符 281"/>
          <p:cNvCxnSpPr>
            <a:stCxn id="277" idx="6"/>
            <a:endCxn id="278" idx="2"/>
          </p:cNvCxnSpPr>
          <p:nvPr/>
        </p:nvCxnSpPr>
        <p:spPr>
          <a:xfrm flipV="1">
            <a:off x="5330858" y="1757561"/>
            <a:ext cx="770927" cy="160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/>
          <p:cNvCxnSpPr>
            <a:stCxn id="278" idx="6"/>
            <a:endCxn id="54" idx="1"/>
          </p:cNvCxnSpPr>
          <p:nvPr/>
        </p:nvCxnSpPr>
        <p:spPr>
          <a:xfrm>
            <a:off x="6595425" y="1757561"/>
            <a:ext cx="816203" cy="47704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圆角矩形 294"/>
          <p:cNvSpPr/>
          <p:nvPr/>
        </p:nvSpPr>
        <p:spPr>
          <a:xfrm>
            <a:off x="3222769" y="5346927"/>
            <a:ext cx="1041225" cy="344076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供应</a:t>
            </a:r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商</a:t>
            </a:r>
            <a:r>
              <a:rPr lang="en-US" altLang="zh-CN" sz="1200" dirty="0" smtClean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1</a:t>
            </a:r>
            <a:endParaRPr lang="zh-CN" altLang="en-US" sz="1200" dirty="0">
              <a:solidFill>
                <a:srgbClr val="000000">
                  <a:lumMod val="75000"/>
                  <a:lumOff val="25000"/>
                </a:srgbClr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20" name="直接箭头连接符 319"/>
          <p:cNvCxnSpPr>
            <a:stCxn id="295" idx="3"/>
            <a:endCxn id="185" idx="1"/>
          </p:cNvCxnSpPr>
          <p:nvPr/>
        </p:nvCxnSpPr>
        <p:spPr>
          <a:xfrm flipV="1">
            <a:off x="4263994" y="5518041"/>
            <a:ext cx="895229" cy="92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圆角矩形 320"/>
          <p:cNvSpPr/>
          <p:nvPr/>
        </p:nvSpPr>
        <p:spPr>
          <a:xfrm>
            <a:off x="4224310" y="5923623"/>
            <a:ext cx="1041225" cy="38408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供应商</a:t>
            </a: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itchFamily="34" charset="-122"/>
                <a:cs typeface="Arial" pitchFamily="34" charset="0"/>
              </a:rPr>
              <a:t>2</a:t>
            </a:r>
            <a:endParaRPr lang="zh-CN" altLang="en-US" sz="1200" dirty="0">
              <a:solidFill>
                <a:srgbClr val="000000">
                  <a:lumMod val="75000"/>
                  <a:lumOff val="25000"/>
                </a:srgbClr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22" name="直接箭头连接符 321"/>
          <p:cNvCxnSpPr>
            <a:stCxn id="321" idx="3"/>
            <a:endCxn id="207" idx="2"/>
          </p:cNvCxnSpPr>
          <p:nvPr/>
        </p:nvCxnSpPr>
        <p:spPr>
          <a:xfrm flipV="1">
            <a:off x="5265535" y="5689569"/>
            <a:ext cx="2377532" cy="42609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/>
          <p:cNvCxnSpPr>
            <a:stCxn id="295" idx="0"/>
            <a:endCxn id="30" idx="2"/>
          </p:cNvCxnSpPr>
          <p:nvPr/>
        </p:nvCxnSpPr>
        <p:spPr>
          <a:xfrm flipV="1">
            <a:off x="3743381" y="4064333"/>
            <a:ext cx="5707" cy="128259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表格 1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73842990"/>
              </p:ext>
            </p:extLst>
          </p:nvPr>
        </p:nvGraphicFramePr>
        <p:xfrm>
          <a:off x="570687" y="3722733"/>
          <a:ext cx="2213581" cy="108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05"/>
                <a:gridCol w="310605"/>
                <a:gridCol w="349951"/>
                <a:gridCol w="310605"/>
                <a:gridCol w="310605"/>
                <a:gridCol w="310605"/>
                <a:gridCol w="310605"/>
              </a:tblGrid>
              <a:tr h="2573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9600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 marL="144000" marR="9600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/>
                    </a:p>
                  </a:txBody>
                  <a:tcPr marL="144000" marR="9600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73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</a:tr>
              <a:tr h="2573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</a:tr>
              <a:tr h="2573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144000" marR="96000" marT="0" marB="0"/>
                </a:tc>
              </a:tr>
            </a:tbl>
          </a:graphicData>
        </a:graphic>
      </p:graphicFrame>
      <p:sp>
        <p:nvSpPr>
          <p:cNvPr id="324" name="圆角矩形 323"/>
          <p:cNvSpPr/>
          <p:nvPr/>
        </p:nvSpPr>
        <p:spPr>
          <a:xfrm>
            <a:off x="8518209" y="3523012"/>
            <a:ext cx="3135452" cy="1347374"/>
          </a:xfrm>
          <a:prstGeom prst="roundRect">
            <a:avLst>
              <a:gd name="adj" fmla="val 5043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/>
        </p:spPr>
        <p:txBody>
          <a:bodyPr rtlCol="0" anchor="t"/>
          <a:lstStyle/>
          <a:p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28" name="圆角矩形 327"/>
          <p:cNvSpPr/>
          <p:nvPr/>
        </p:nvSpPr>
        <p:spPr>
          <a:xfrm>
            <a:off x="8643460" y="3731956"/>
            <a:ext cx="1388915" cy="312682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工人</a:t>
            </a:r>
            <a:r>
              <a:rPr lang="zh-CN" altLang="en-US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权限规则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329" name="直接箭头连接符 328"/>
          <p:cNvCxnSpPr>
            <a:stCxn id="8" idx="5"/>
          </p:cNvCxnSpPr>
          <p:nvPr/>
        </p:nvCxnSpPr>
        <p:spPr>
          <a:xfrm>
            <a:off x="2533564" y="2997680"/>
            <a:ext cx="770437" cy="7558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圆角矩形 343"/>
          <p:cNvSpPr/>
          <p:nvPr/>
        </p:nvSpPr>
        <p:spPr>
          <a:xfrm>
            <a:off x="10126802" y="3729933"/>
            <a:ext cx="1441807" cy="312682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排班</a:t>
            </a:r>
            <a:r>
              <a:rPr lang="zh-CN" altLang="en-US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规则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7" name="圆角矩形 346"/>
          <p:cNvSpPr/>
          <p:nvPr/>
        </p:nvSpPr>
        <p:spPr>
          <a:xfrm>
            <a:off x="8643460" y="4087982"/>
            <a:ext cx="1388915" cy="306878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质量检验规则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8" name="圆角矩形 347"/>
          <p:cNvSpPr/>
          <p:nvPr/>
        </p:nvSpPr>
        <p:spPr>
          <a:xfrm>
            <a:off x="10126802" y="4085959"/>
            <a:ext cx="1441807" cy="306878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异常响应规则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9" name="圆角矩形 348"/>
          <p:cNvSpPr/>
          <p:nvPr/>
        </p:nvSpPr>
        <p:spPr>
          <a:xfrm>
            <a:off x="8653646" y="4442959"/>
            <a:ext cx="1378729" cy="312682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采集点定义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0" name="圆角矩形 349"/>
          <p:cNvSpPr/>
          <p:nvPr/>
        </p:nvSpPr>
        <p:spPr>
          <a:xfrm>
            <a:off x="10140488" y="4452484"/>
            <a:ext cx="1428120" cy="312682"/>
          </a:xfrm>
          <a:prstGeom prst="roundRect">
            <a:avLst>
              <a:gd name="adj" fmla="val 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 smtClean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…</a:t>
            </a:r>
            <a:endParaRPr lang="zh-CN" altLang="en-US" sz="1100" dirty="0">
              <a:solidFill>
                <a:prstClr val="white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5" name="左箭头 354"/>
          <p:cNvSpPr/>
          <p:nvPr/>
        </p:nvSpPr>
        <p:spPr>
          <a:xfrm rot="10800000">
            <a:off x="2844766" y="3733874"/>
            <a:ext cx="385369" cy="268492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3" name="左箭头 352"/>
          <p:cNvSpPr/>
          <p:nvPr/>
        </p:nvSpPr>
        <p:spPr>
          <a:xfrm>
            <a:off x="8190135" y="3744381"/>
            <a:ext cx="385369" cy="268492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1371" y="1052737"/>
            <a:ext cx="10972800" cy="47164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工艺路线维护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0" y="4005064"/>
            <a:ext cx="11713301" cy="2321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3" y="1128642"/>
            <a:ext cx="11827668" cy="2727699"/>
          </a:xfrm>
          <a:prstGeom prst="rect">
            <a:avLst/>
          </a:prstGeom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914523" y="1128642"/>
            <a:ext cx="2208245" cy="4320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工艺路线维护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508315" y="4016481"/>
            <a:ext cx="3049371" cy="4320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产品、物料工艺路线绑定</a:t>
            </a:r>
          </a:p>
        </p:txBody>
      </p:sp>
    </p:spTree>
    <p:extLst>
      <p:ext uri="{BB962C8B-B14F-4D97-AF65-F5344CB8AC3E}">
        <p14:creationId xmlns:p14="http://schemas.microsoft.com/office/powerpoint/2010/main" val="41792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多模式计划接收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6506" y="1000507"/>
            <a:ext cx="5413507" cy="3212169"/>
            <a:chOff x="6778493" y="3646951"/>
            <a:chExt cx="5413507" cy="3212169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3"/>
            <a:stretch/>
          </p:blipFill>
          <p:spPr bwMode="auto">
            <a:xfrm>
              <a:off x="6778493" y="3668319"/>
              <a:ext cx="5413507" cy="3190801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TextBox 7"/>
            <p:cNvSpPr txBox="1"/>
            <p:nvPr/>
          </p:nvSpPr>
          <p:spPr>
            <a:xfrm>
              <a:off x="6816080" y="3646951"/>
              <a:ext cx="1512168" cy="307777"/>
            </a:xfrm>
            <a:prstGeom prst="rect">
              <a:avLst/>
            </a:prstGeom>
            <a:solidFill>
              <a:srgbClr val="0E7848"/>
            </a:solidFill>
            <a:ln>
              <a:solidFill>
                <a:srgbClr val="00CC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 smtClean="0"/>
                <a:t>CMMP</a:t>
              </a:r>
              <a:r>
                <a:rPr lang="zh-CN" altLang="en-US" dirty="0" smtClean="0"/>
                <a:t>系统</a:t>
              </a:r>
              <a:r>
                <a:rPr lang="zh-CN" altLang="en-US" dirty="0"/>
                <a:t>导入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0189" y="1021875"/>
            <a:ext cx="6725098" cy="2694742"/>
            <a:chOff x="5426515" y="1004114"/>
            <a:chExt cx="6725098" cy="257608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515" y="1005860"/>
              <a:ext cx="6725098" cy="2574339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8"/>
            <p:cNvSpPr txBox="1"/>
            <p:nvPr/>
          </p:nvSpPr>
          <p:spPr>
            <a:xfrm>
              <a:off x="5469885" y="1004114"/>
              <a:ext cx="1512168" cy="307777"/>
            </a:xfrm>
            <a:prstGeom prst="rect">
              <a:avLst/>
            </a:prstGeom>
            <a:solidFill>
              <a:srgbClr val="0E7848"/>
            </a:solidFill>
            <a:ln>
              <a:solidFill>
                <a:srgbClr val="00CC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手工录入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23792" y="3716617"/>
            <a:ext cx="5421472" cy="3049579"/>
            <a:chOff x="7761" y="4124445"/>
            <a:chExt cx="5257726" cy="2957472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" y="4124445"/>
              <a:ext cx="5257726" cy="2957472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3"/>
            <p:cNvSpPr txBox="1"/>
            <p:nvPr/>
          </p:nvSpPr>
          <p:spPr>
            <a:xfrm>
              <a:off x="3633145" y="4333593"/>
              <a:ext cx="1620180" cy="307777"/>
            </a:xfrm>
            <a:prstGeom prst="rect">
              <a:avLst/>
            </a:prstGeom>
            <a:solidFill>
              <a:srgbClr val="0E7848"/>
            </a:solidFill>
            <a:ln>
              <a:solidFill>
                <a:srgbClr val="00CC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dirty="0"/>
                <a:t>Excel </a:t>
              </a:r>
              <a:r>
                <a:rPr lang="zh-CN" altLang="en-US" dirty="0"/>
                <a:t>模板导入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187"/>
            <a:ext cx="121920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5"/>
          <a:stretch>
            <a:fillRect/>
          </a:stretch>
        </p:blipFill>
        <p:spPr bwMode="auto">
          <a:xfrm>
            <a:off x="211719" y="1961941"/>
            <a:ext cx="57531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生产计划锁定方式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9552" y="980728"/>
            <a:ext cx="11650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锁定：由人工指定锁定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生产计划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自动锁定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根据生产情况和物料、质量状态锁定生产序列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43203" y="1916832"/>
            <a:ext cx="1568098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设置保护区长度</a:t>
            </a:r>
            <a:endParaRPr lang="zh-CN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810524"/>
            <a:ext cx="5649835" cy="25288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4"/>
          <p:cNvSpPr txBox="1"/>
          <p:nvPr/>
        </p:nvSpPr>
        <p:spPr>
          <a:xfrm>
            <a:off x="500435" y="4042373"/>
            <a:ext cx="1568098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发布序列</a:t>
            </a:r>
            <a:endParaRPr lang="zh-CN" altLang="en-US" dirty="0"/>
          </a:p>
        </p:txBody>
      </p:sp>
      <p:pic>
        <p:nvPicPr>
          <p:cNvPr id="29699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95" y="1944168"/>
            <a:ext cx="5917147" cy="303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122" y="3840229"/>
            <a:ext cx="5983017" cy="3241346"/>
          </a:xfrm>
          <a:prstGeom prst="rect">
            <a:avLst/>
          </a:prstGeom>
        </p:spPr>
      </p:pic>
      <p:sp>
        <p:nvSpPr>
          <p:cNvPr id="12" name="TextBox 14"/>
          <p:cNvSpPr txBox="1"/>
          <p:nvPr/>
        </p:nvSpPr>
        <p:spPr>
          <a:xfrm>
            <a:off x="10308802" y="2070720"/>
            <a:ext cx="1568098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发布序列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7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产品标识打印：提前设置打印模板，远程数据传输，自动打印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096607"/>
            <a:ext cx="4027426" cy="53699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124744"/>
            <a:ext cx="4006323" cy="53417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153" y="1124744"/>
            <a:ext cx="3665712" cy="27492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344" y="1111424"/>
            <a:ext cx="4027426" cy="324036"/>
          </a:xfrm>
          <a:prstGeom prst="rect">
            <a:avLst/>
          </a:prstGeom>
          <a:solidFill>
            <a:srgbClr val="147AEA">
              <a:alpha val="69804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生产配置指示单（针对复杂产品）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800" y="6142472"/>
            <a:ext cx="4027426" cy="324036"/>
          </a:xfrm>
          <a:prstGeom prst="rect">
            <a:avLst/>
          </a:prstGeom>
          <a:solidFill>
            <a:srgbClr val="147AEA">
              <a:alpha val="69804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质检流程卡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3832" y="1916832"/>
            <a:ext cx="1584176" cy="2880320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t="15307" b="15810"/>
          <a:stretch/>
        </p:blipFill>
        <p:spPr>
          <a:xfrm>
            <a:off x="8379153" y="3851785"/>
            <a:ext cx="3665712" cy="26145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3501008"/>
            <a:ext cx="4009434" cy="2973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8400256" y="5949280"/>
            <a:ext cx="3665712" cy="517036"/>
          </a:xfrm>
          <a:prstGeom prst="rect">
            <a:avLst/>
          </a:prstGeom>
          <a:solidFill>
            <a:srgbClr val="147AEA">
              <a:alpha val="69804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线下自动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打印，人工粘贴。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58050" y="3394950"/>
            <a:ext cx="3665712" cy="801352"/>
          </a:xfrm>
          <a:prstGeom prst="rect">
            <a:avLst/>
          </a:prstGeom>
          <a:solidFill>
            <a:srgbClr val="147AEA">
              <a:alpha val="69804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通过中间库文件向生产线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边激光刻印设备传输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完成标识打印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16" name="直接箭头连接符 15"/>
          <p:cNvCxnSpPr>
            <a:endCxn id="8" idx="2"/>
          </p:cNvCxnSpPr>
          <p:nvPr/>
        </p:nvCxnSpPr>
        <p:spPr>
          <a:xfrm flipH="1" flipV="1">
            <a:off x="5375920" y="4797152"/>
            <a:ext cx="923041" cy="1345320"/>
          </a:xfrm>
          <a:prstGeom prst="straightConnector1">
            <a:avLst/>
          </a:prstGeom>
          <a:ln w="28575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73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不同数据采集方式（手动条码报工、</a:t>
            </a:r>
            <a:r>
              <a:rPr lang="en-US" altLang="zh-CN" dirty="0" smtClean="0"/>
              <a:t>RFID</a:t>
            </a:r>
            <a:r>
              <a:rPr lang="zh-CN" altLang="en-US" dirty="0" smtClean="0"/>
              <a:t>自动报工）</a:t>
            </a:r>
            <a:endParaRPr lang="zh-CN" altLang="en-US" dirty="0"/>
          </a:p>
        </p:txBody>
      </p:sp>
      <p:pic>
        <p:nvPicPr>
          <p:cNvPr id="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24744"/>
            <a:ext cx="5632855" cy="2952328"/>
          </a:xfrm>
          <a:prstGeom prst="rect">
            <a:avLst/>
          </a:prstGeom>
        </p:spPr>
      </p:pic>
      <p:graphicFrame>
        <p:nvGraphicFramePr>
          <p:cNvPr id="5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09201130"/>
              </p:ext>
            </p:extLst>
          </p:nvPr>
        </p:nvGraphicFramePr>
        <p:xfrm>
          <a:off x="6384032" y="836712"/>
          <a:ext cx="5648325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Visio" r:id="rId5" imgW="8175240" imgH="7818120" progId="Visio.Drawing.11">
                  <p:embed/>
                </p:oleObj>
              </mc:Choice>
              <mc:Fallback>
                <p:oleObj name="Visio" r:id="rId5" imgW="8175240" imgH="781812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032" y="836712"/>
                        <a:ext cx="5648325" cy="5399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622" y="4083767"/>
            <a:ext cx="1944377" cy="25925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242" y="4077072"/>
            <a:ext cx="1947477" cy="25925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4" y="4077072"/>
            <a:ext cx="1944216" cy="2599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384" y="1124744"/>
            <a:ext cx="7505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在制品位置跟踪展示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052736"/>
            <a:ext cx="8721454" cy="54746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066681"/>
            <a:ext cx="8352928" cy="4680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479376" y="3501009"/>
            <a:ext cx="7747016" cy="3298964"/>
          </a:xfrm>
          <a:prstGeom prst="rect">
            <a:avLst/>
          </a:prstGeom>
        </p:spPr>
      </p:pic>
      <p:pic>
        <p:nvPicPr>
          <p:cNvPr id="6" name="对象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01"/>
          <a:stretch>
            <a:fillRect/>
          </a:stretch>
        </p:blipFill>
        <p:spPr bwMode="auto">
          <a:xfrm>
            <a:off x="7794798" y="1029308"/>
            <a:ext cx="41338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667" y="1446265"/>
            <a:ext cx="9144000" cy="48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产品生产进度信息</a:t>
            </a:r>
            <a:endParaRPr lang="zh-CN" alt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26150"/>
            <a:ext cx="6744581" cy="303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标注 13"/>
          <p:cNvSpPr/>
          <p:nvPr/>
        </p:nvSpPr>
        <p:spPr>
          <a:xfrm>
            <a:off x="5359526" y="1702214"/>
            <a:ext cx="1584176" cy="661589"/>
          </a:xfrm>
          <a:prstGeom prst="wedgeRectCallout">
            <a:avLst>
              <a:gd name="adj1" fmla="val 10341"/>
              <a:gd name="adj2" fmla="val 73938"/>
            </a:avLst>
          </a:prstGeom>
          <a:solidFill>
            <a:srgbClr val="007A00"/>
          </a:solidFill>
          <a:ln w="38100" cap="flat" cmpd="sng" algn="ctr">
            <a:solidFill>
              <a:srgbClr val="007A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" tIns="3600" rIns="7200" bIns="3600" anchor="ctr" anchorCtr="1">
            <a:noAutofit/>
          </a:bodyPr>
          <a:lstStyle/>
          <a:p>
            <a:pPr marL="0" marR="0" lvl="0" indent="0" algn="ctr" defTabSz="78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订单完成比例跟踪</a:t>
            </a:r>
          </a:p>
        </p:txBody>
      </p:sp>
      <p:pic>
        <p:nvPicPr>
          <p:cNvPr id="15" name="图片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3" b="5301"/>
          <a:stretch/>
        </p:blipFill>
        <p:spPr bwMode="auto">
          <a:xfrm>
            <a:off x="7039135" y="1126150"/>
            <a:ext cx="4824534" cy="295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标注 15"/>
          <p:cNvSpPr/>
          <p:nvPr/>
        </p:nvSpPr>
        <p:spPr bwMode="auto">
          <a:xfrm>
            <a:off x="8340080" y="2782334"/>
            <a:ext cx="2664296" cy="834087"/>
          </a:xfrm>
          <a:prstGeom prst="wedgeRectCallout">
            <a:avLst>
              <a:gd name="adj1" fmla="val 38994"/>
              <a:gd name="adj2" fmla="val -67614"/>
            </a:avLst>
          </a:prstGeom>
          <a:solidFill>
            <a:srgbClr val="007A00"/>
          </a:solidFill>
          <a:ln w="38100" cap="flat" cmpd="sng" algn="ctr">
            <a:solidFill>
              <a:srgbClr val="007A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" tIns="3600" rIns="7200" bIns="3600" anchor="ctr" anchorCtr="1">
            <a:noAutofit/>
          </a:bodyPr>
          <a:lstStyle/>
          <a:p>
            <a:pPr algn="ctr" defTabSz="78422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通过采集点通过记录，详细了解产品通过了那几个工序，当前在那个工序</a:t>
            </a:r>
          </a:p>
        </p:txBody>
      </p:sp>
      <p:pic>
        <p:nvPicPr>
          <p:cNvPr id="23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159647"/>
            <a:ext cx="6744581" cy="2602280"/>
          </a:xfrm>
          <a:prstGeom prst="rect">
            <a:avLst/>
          </a:prstGeom>
        </p:spPr>
      </p:pic>
      <p:sp>
        <p:nvSpPr>
          <p:cNvPr id="24" name="矩形标注 23"/>
          <p:cNvSpPr/>
          <p:nvPr/>
        </p:nvSpPr>
        <p:spPr>
          <a:xfrm>
            <a:off x="5207733" y="5624696"/>
            <a:ext cx="1584176" cy="661589"/>
          </a:xfrm>
          <a:prstGeom prst="wedgeRectCallout">
            <a:avLst>
              <a:gd name="adj1" fmla="val -30448"/>
              <a:gd name="adj2" fmla="val -73489"/>
            </a:avLst>
          </a:prstGeom>
          <a:solidFill>
            <a:srgbClr val="007A00"/>
          </a:solidFill>
          <a:ln w="38100" cap="flat" cmpd="sng" algn="ctr">
            <a:solidFill>
              <a:srgbClr val="007A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" tIns="3600" rIns="7200" bIns="3600" anchor="ctr" anchorCtr="1">
            <a:noAutofit/>
          </a:bodyPr>
          <a:lstStyle/>
          <a:p>
            <a:pPr marL="0" marR="0" lvl="0" indent="0" algn="ctr" defTabSz="78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关键工序跟踪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 rotWithShape="1">
          <a:blip r:embed="rId5"/>
          <a:srcRect r="19490"/>
          <a:stretch/>
        </p:blipFill>
        <p:spPr>
          <a:xfrm>
            <a:off x="7072164" y="4013324"/>
            <a:ext cx="4732847" cy="2800052"/>
          </a:xfrm>
          <a:prstGeom prst="rect">
            <a:avLst/>
          </a:prstGeom>
        </p:spPr>
      </p:pic>
      <p:sp>
        <p:nvSpPr>
          <p:cNvPr id="26" name="矩形标注 25"/>
          <p:cNvSpPr/>
          <p:nvPr/>
        </p:nvSpPr>
        <p:spPr bwMode="auto">
          <a:xfrm>
            <a:off x="7439981" y="6131566"/>
            <a:ext cx="1440160" cy="630361"/>
          </a:xfrm>
          <a:prstGeom prst="wedgeRectCallout">
            <a:avLst>
              <a:gd name="adj1" fmla="val 38994"/>
              <a:gd name="adj2" fmla="val -67614"/>
            </a:avLst>
          </a:prstGeom>
          <a:solidFill>
            <a:srgbClr val="007A00"/>
          </a:solidFill>
          <a:ln w="38100" cap="flat" cmpd="sng" algn="ctr">
            <a:solidFill>
              <a:srgbClr val="007A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" tIns="3600" rIns="7200" bIns="3600" anchor="ctr" anchorCtr="1">
            <a:noAutofit/>
          </a:bodyPr>
          <a:lstStyle/>
          <a:p>
            <a:pPr algn="ctr" defTabSz="78422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单件跟踪</a:t>
            </a:r>
            <a:endParaRPr lang="zh-CN" altLang="en-US" sz="14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8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02267" y="163514"/>
            <a:ext cx="8322733" cy="644525"/>
          </a:xfrm>
        </p:spPr>
        <p:txBody>
          <a:bodyPr/>
          <a:lstStyle/>
          <a:p>
            <a:pPr marL="342900" indent="-342900"/>
            <a:r>
              <a:rPr lang="zh-CN" altLang="en-US" dirty="0"/>
              <a:t>当车间出现异常时，及时响应、及时处理、及时改善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1854" y="2302604"/>
            <a:ext cx="2496279" cy="2628689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62" y="3405284"/>
            <a:ext cx="1344149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16" name="矩形 15"/>
          <p:cNvSpPr/>
          <p:nvPr/>
        </p:nvSpPr>
        <p:spPr>
          <a:xfrm>
            <a:off x="2039887" y="2383094"/>
            <a:ext cx="192021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39887" y="2907341"/>
            <a:ext cx="192021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39887" y="3411397"/>
            <a:ext cx="192021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9886" y="3959184"/>
            <a:ext cx="192021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52509" y="2255419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质检项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>
            <a:stCxn id="16" idx="2"/>
            <a:endCxn id="17" idx="0"/>
          </p:cNvCxnSpPr>
          <p:nvPr/>
        </p:nvCxnSpPr>
        <p:spPr>
          <a:xfrm>
            <a:off x="2999993" y="2743135"/>
            <a:ext cx="0" cy="164207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2"/>
            <a:endCxn id="18" idx="0"/>
          </p:cNvCxnSpPr>
          <p:nvPr/>
        </p:nvCxnSpPr>
        <p:spPr>
          <a:xfrm>
            <a:off x="2999993" y="3267381"/>
            <a:ext cx="0" cy="144016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8" idx="2"/>
            <a:endCxn id="19" idx="0"/>
          </p:cNvCxnSpPr>
          <p:nvPr/>
        </p:nvCxnSpPr>
        <p:spPr>
          <a:xfrm flipH="1">
            <a:off x="2999993" y="3771438"/>
            <a:ext cx="1" cy="187747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6357" y="1901492"/>
            <a:ext cx="1628951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8289" y="2255419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问题原因</a:t>
            </a:r>
          </a:p>
        </p:txBody>
      </p:sp>
      <p:sp>
        <p:nvSpPr>
          <p:cNvPr id="26" name="矩形 25"/>
          <p:cNvSpPr/>
          <p:nvPr/>
        </p:nvSpPr>
        <p:spPr>
          <a:xfrm>
            <a:off x="10539814" y="2255419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责任划分</a:t>
            </a:r>
          </a:p>
        </p:txBody>
      </p:sp>
      <p:cxnSp>
        <p:nvCxnSpPr>
          <p:cNvPr id="27" name="直接箭头连接符 26"/>
          <p:cNvCxnSpPr>
            <a:stCxn id="20" idx="3"/>
            <a:endCxn id="24" idx="1"/>
          </p:cNvCxnSpPr>
          <p:nvPr/>
        </p:nvCxnSpPr>
        <p:spPr>
          <a:xfrm flipV="1">
            <a:off x="6194972" y="2081513"/>
            <a:ext cx="401385" cy="353927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4" idx="3"/>
            <a:endCxn id="25" idx="1"/>
          </p:cNvCxnSpPr>
          <p:nvPr/>
        </p:nvCxnSpPr>
        <p:spPr>
          <a:xfrm>
            <a:off x="8225307" y="2081513"/>
            <a:ext cx="462981" cy="353927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3"/>
            <a:endCxn id="26" idx="1"/>
          </p:cNvCxnSpPr>
          <p:nvPr/>
        </p:nvCxnSpPr>
        <p:spPr>
          <a:xfrm>
            <a:off x="10030751" y="2435439"/>
            <a:ext cx="509063" cy="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9" idx="3"/>
          </p:cNvCxnSpPr>
          <p:nvPr/>
        </p:nvCxnSpPr>
        <p:spPr>
          <a:xfrm>
            <a:off x="1367811" y="3585304"/>
            <a:ext cx="384043" cy="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8" idx="3"/>
            <a:endCxn id="20" idx="1"/>
          </p:cNvCxnSpPr>
          <p:nvPr/>
        </p:nvCxnSpPr>
        <p:spPr>
          <a:xfrm flipV="1">
            <a:off x="4248132" y="2435440"/>
            <a:ext cx="604376" cy="1181509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039887" y="4499244"/>
            <a:ext cx="192021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19" idx="2"/>
            <a:endCxn id="32" idx="0"/>
          </p:cNvCxnSpPr>
          <p:nvPr/>
        </p:nvCxnSpPr>
        <p:spPr>
          <a:xfrm>
            <a:off x="2999993" y="4319224"/>
            <a:ext cx="1" cy="18002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610741" y="2615459"/>
            <a:ext cx="1628951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定性检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stCxn id="20" idx="3"/>
            <a:endCxn id="34" idx="1"/>
          </p:cNvCxnSpPr>
          <p:nvPr/>
        </p:nvCxnSpPr>
        <p:spPr>
          <a:xfrm>
            <a:off x="6194972" y="2435439"/>
            <a:ext cx="415769" cy="36004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" idx="3"/>
            <a:endCxn id="25" idx="1"/>
          </p:cNvCxnSpPr>
          <p:nvPr/>
        </p:nvCxnSpPr>
        <p:spPr>
          <a:xfrm flipV="1">
            <a:off x="8239691" y="2435439"/>
            <a:ext cx="448597" cy="36004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8688289" y="1333044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参数范围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肘形连接符 43"/>
          <p:cNvCxnSpPr>
            <a:stCxn id="24" idx="0"/>
            <a:endCxn id="41" idx="1"/>
          </p:cNvCxnSpPr>
          <p:nvPr/>
        </p:nvCxnSpPr>
        <p:spPr>
          <a:xfrm rot="5400000" flipH="1" flipV="1">
            <a:off x="7855346" y="1068550"/>
            <a:ext cx="388428" cy="1277456"/>
          </a:xfrm>
          <a:prstGeom prst="bentConnector2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688289" y="3169359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缺陷列表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34" idx="2"/>
            <a:endCxn id="47" idx="1"/>
          </p:cNvCxnSpPr>
          <p:nvPr/>
        </p:nvCxnSpPr>
        <p:spPr>
          <a:xfrm rot="16200000" flipH="1">
            <a:off x="7869812" y="2530903"/>
            <a:ext cx="373880" cy="1263072"/>
          </a:xfrm>
          <a:prstGeom prst="bentConnector2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852507" y="4655627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质检方式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stCxn id="8" idx="3"/>
            <a:endCxn id="35" idx="1"/>
          </p:cNvCxnSpPr>
          <p:nvPr/>
        </p:nvCxnSpPr>
        <p:spPr>
          <a:xfrm>
            <a:off x="4248133" y="3616949"/>
            <a:ext cx="604375" cy="1218699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366433" y="3959184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66431" y="4655627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380817" y="5352070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80815" y="6048513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全检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肘形连接符 12"/>
          <p:cNvCxnSpPr>
            <a:stCxn id="35" idx="3"/>
            <a:endCxn id="42" idx="1"/>
          </p:cNvCxnSpPr>
          <p:nvPr/>
        </p:nvCxnSpPr>
        <p:spPr>
          <a:xfrm flipV="1">
            <a:off x="6194970" y="4139205"/>
            <a:ext cx="1171463" cy="696443"/>
          </a:xfrm>
          <a:prstGeom prst="bentConnector3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5" idx="3"/>
            <a:endCxn id="43" idx="1"/>
          </p:cNvCxnSpPr>
          <p:nvPr/>
        </p:nvCxnSpPr>
        <p:spPr>
          <a:xfrm>
            <a:off x="6194969" y="4835647"/>
            <a:ext cx="1171461" cy="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35" idx="3"/>
            <a:endCxn id="45" idx="1"/>
          </p:cNvCxnSpPr>
          <p:nvPr/>
        </p:nvCxnSpPr>
        <p:spPr>
          <a:xfrm>
            <a:off x="6194970" y="4835648"/>
            <a:ext cx="1185847" cy="696443"/>
          </a:xfrm>
          <a:prstGeom prst="bentConnector3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5" idx="3"/>
            <a:endCxn id="46" idx="1"/>
          </p:cNvCxnSpPr>
          <p:nvPr/>
        </p:nvCxnSpPr>
        <p:spPr>
          <a:xfrm>
            <a:off x="6194970" y="4835647"/>
            <a:ext cx="1185845" cy="1392886"/>
          </a:xfrm>
          <a:prstGeom prst="bentConnector3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9614050" y="4651988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合格率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614049" y="5352070"/>
            <a:ext cx="1342463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巡检范围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/>
          <p:cNvCxnSpPr>
            <a:stCxn id="43" idx="3"/>
            <a:endCxn id="55" idx="1"/>
          </p:cNvCxnSpPr>
          <p:nvPr/>
        </p:nvCxnSpPr>
        <p:spPr>
          <a:xfrm flipV="1">
            <a:off x="8708894" y="4832009"/>
            <a:ext cx="905156" cy="3639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3"/>
            <a:endCxn id="56" idx="1"/>
          </p:cNvCxnSpPr>
          <p:nvPr/>
        </p:nvCxnSpPr>
        <p:spPr>
          <a:xfrm>
            <a:off x="8723280" y="5532090"/>
            <a:ext cx="890769" cy="0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当车间出现异常时，及时响应、及时处理、及时改善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17728342"/>
              </p:ext>
            </p:extLst>
          </p:nvPr>
        </p:nvGraphicFramePr>
        <p:xfrm>
          <a:off x="4583832" y="1009065"/>
          <a:ext cx="662473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4583832" y="2510024"/>
            <a:ext cx="6990962" cy="4212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8" y="2060848"/>
            <a:ext cx="3352017" cy="1497532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5071607" y="3250603"/>
            <a:ext cx="1568098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流程编辑器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26217" y="1003168"/>
            <a:ext cx="3802813" cy="5648585"/>
            <a:chOff x="623392" y="980728"/>
            <a:chExt cx="3802813" cy="564858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392" y="980728"/>
              <a:ext cx="3802813" cy="5648585"/>
            </a:xfrm>
            <a:prstGeom prst="rect">
              <a:avLst/>
            </a:prstGeom>
          </p:spPr>
        </p:pic>
        <p:sp>
          <p:nvSpPr>
            <p:cNvPr id="5" name="TextBox 8"/>
            <p:cNvSpPr txBox="1"/>
            <p:nvPr/>
          </p:nvSpPr>
          <p:spPr>
            <a:xfrm>
              <a:off x="2841763" y="5987455"/>
              <a:ext cx="1568098" cy="307777"/>
            </a:xfrm>
            <a:prstGeom prst="rect">
              <a:avLst/>
            </a:prstGeom>
            <a:solidFill>
              <a:srgbClr val="0E7848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/>
                <a:t>异常定责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855913" y="1844824"/>
            <a:ext cx="362851" cy="216024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10"/>
          <p:cNvSpPr/>
          <p:nvPr/>
        </p:nvSpPr>
        <p:spPr>
          <a:xfrm rot="16200000">
            <a:off x="1237737" y="1664803"/>
            <a:ext cx="573253" cy="576064"/>
          </a:xfrm>
          <a:prstGeom prst="trapezoid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201197" y="1768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39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" b="5475"/>
          <a:stretch/>
        </p:blipFill>
        <p:spPr>
          <a:xfrm>
            <a:off x="2375524" y="4326808"/>
            <a:ext cx="9769148" cy="24865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2130350"/>
            <a:ext cx="3738067" cy="23787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279400"/>
          </a:effec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关于艾普工华</a:t>
            </a:r>
            <a:endParaRPr lang="zh-CN" altLang="en-US" dirty="0"/>
          </a:p>
        </p:txBody>
      </p:sp>
      <p:sp>
        <p:nvSpPr>
          <p:cNvPr id="5" name="TextBox 29"/>
          <p:cNvSpPr txBox="1">
            <a:spLocks noChangeArrowheads="1"/>
          </p:cNvSpPr>
          <p:nvPr/>
        </p:nvSpPr>
        <p:spPr bwMode="auto">
          <a:xfrm>
            <a:off x="999690" y="1046685"/>
            <a:ext cx="11000966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致力于为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离散</a:t>
            </a: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制造业客户提供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高效、可靠、智能的</a:t>
            </a:r>
            <a:r>
              <a:rPr lang="zh-CN" altLang="en-US" sz="1800" dirty="0">
                <a:solidFill>
                  <a:srgbClr val="00B050"/>
                </a:solidFill>
              </a:rPr>
              <a:t>数字化制造运营</a:t>
            </a:r>
            <a:r>
              <a:rPr lang="zh-CN" altLang="en-US" sz="1800" dirty="0" smtClean="0">
                <a:solidFill>
                  <a:srgbClr val="00B050"/>
                </a:solidFill>
              </a:rPr>
              <a:t>解决</a:t>
            </a:r>
            <a:r>
              <a:rPr lang="zh-CN" altLang="en-US" sz="1800" dirty="0">
                <a:solidFill>
                  <a:srgbClr val="00B050"/>
                </a:solidFill>
              </a:rPr>
              <a:t>方案和专属服务</a:t>
            </a: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，专注工厂业务实践与平台化应用的研究与创新。</a:t>
            </a:r>
            <a:endParaRPr lang="en-US" altLang="zh-CN" sz="16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国外</a:t>
            </a:r>
            <a:r>
              <a:rPr lang="en-US" altLang="zh-CN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年与国内近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年的积累与沉淀，更加专注、更专业的</a:t>
            </a: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经验传递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，借助于行业化插件及平台优势更快速的实施</a:t>
            </a: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交付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85" y="2222871"/>
            <a:ext cx="3783230" cy="2250050"/>
          </a:xfrm>
          <a:prstGeom prst="rect">
            <a:avLst/>
          </a:prstGeom>
          <a:noFill/>
          <a:ln>
            <a:noFill/>
          </a:ln>
          <a:effectLst>
            <a:softEdge rad="279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418" y="2222871"/>
            <a:ext cx="3977319" cy="2230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279400"/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119336" y="4437112"/>
            <a:ext cx="11881320" cy="16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07596" y="4548649"/>
            <a:ext cx="1656175" cy="1246495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国外先进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本土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07596" y="5920353"/>
            <a:ext cx="1656175" cy="830997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数字化制造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数字化控制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9336" y="5920353"/>
            <a:ext cx="791071" cy="830997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领域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聚焦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9336" y="4548649"/>
            <a:ext cx="791071" cy="1246495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技术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融合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9336" y="1228904"/>
            <a:ext cx="788260" cy="97595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3426" y="1365609"/>
            <a:ext cx="720079" cy="655667"/>
            <a:chOff x="828601" y="1300579"/>
            <a:chExt cx="791071" cy="655667"/>
          </a:xfrm>
        </p:grpSpPr>
        <p:sp>
          <p:nvSpPr>
            <p:cNvPr id="7" name="矩形 6"/>
            <p:cNvSpPr/>
            <p:nvPr/>
          </p:nvSpPr>
          <p:spPr>
            <a:xfrm>
              <a:off x="828601" y="1300579"/>
              <a:ext cx="791071" cy="655667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57" y="1336624"/>
              <a:ext cx="695891" cy="587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59" y="4679631"/>
            <a:ext cx="2304980" cy="176072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当车间出现异常时，及时响应、及时处理、及时改善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38" y="4679630"/>
            <a:ext cx="2906797" cy="1763218"/>
          </a:xfrm>
          <a:prstGeom prst="rect">
            <a:avLst/>
          </a:prstGeom>
        </p:spPr>
      </p:pic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850" y="4679630"/>
            <a:ext cx="2906797" cy="177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014693" y="1145469"/>
            <a:ext cx="1050114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异常求援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：当车间出现生产异常时，通过触摸系统按灯的方式进行紧急情况发布，并通过不同形式的方式进行通知，快速联系到对应责任人进行紧急处理。系统记录问题后定时进行问题统计分析。</a:t>
            </a:r>
            <a:endParaRPr lang="en-US" altLang="zh-CN" sz="16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1" y="2518117"/>
            <a:ext cx="3845167" cy="18315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46" y="4679630"/>
            <a:ext cx="2304980" cy="17632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850" y="2518117"/>
            <a:ext cx="3845165" cy="18315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50831" y="4009296"/>
            <a:ext cx="2119532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员工触发报警</a:t>
            </a:r>
          </a:p>
        </p:txBody>
      </p:sp>
      <p:sp>
        <p:nvSpPr>
          <p:cNvPr id="14" name="矩形 13"/>
          <p:cNvSpPr/>
          <p:nvPr/>
        </p:nvSpPr>
        <p:spPr>
          <a:xfrm>
            <a:off x="7925483" y="4009678"/>
            <a:ext cx="2119532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设备触发报警</a:t>
            </a:r>
          </a:p>
        </p:txBody>
      </p:sp>
      <p:sp>
        <p:nvSpPr>
          <p:cNvPr id="8" name="下箭头 7"/>
          <p:cNvSpPr/>
          <p:nvPr/>
        </p:nvSpPr>
        <p:spPr>
          <a:xfrm>
            <a:off x="5158332" y="4037430"/>
            <a:ext cx="1978920" cy="844061"/>
          </a:xfrm>
          <a:prstGeom prst="downArrow">
            <a:avLst/>
          </a:prstGeom>
          <a:solidFill>
            <a:srgbClr val="04904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0646" y="6105226"/>
            <a:ext cx="230498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车间喇叭报警</a:t>
            </a:r>
          </a:p>
        </p:txBody>
      </p:sp>
      <p:sp>
        <p:nvSpPr>
          <p:cNvPr id="16" name="矩形 15"/>
          <p:cNvSpPr/>
          <p:nvPr/>
        </p:nvSpPr>
        <p:spPr>
          <a:xfrm>
            <a:off x="3188938" y="6105225"/>
            <a:ext cx="290706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手机短信报警</a:t>
            </a:r>
          </a:p>
        </p:txBody>
      </p:sp>
      <p:sp>
        <p:nvSpPr>
          <p:cNvPr id="17" name="矩形 16"/>
          <p:cNvSpPr/>
          <p:nvPr/>
        </p:nvSpPr>
        <p:spPr>
          <a:xfrm>
            <a:off x="6199850" y="6102728"/>
            <a:ext cx="2906797" cy="3401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电子大屏报警</a:t>
            </a:r>
          </a:p>
        </p:txBody>
      </p:sp>
      <p:sp>
        <p:nvSpPr>
          <p:cNvPr id="18" name="矩形 17"/>
          <p:cNvSpPr/>
          <p:nvPr/>
        </p:nvSpPr>
        <p:spPr>
          <a:xfrm>
            <a:off x="9249959" y="6102729"/>
            <a:ext cx="230498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工位灯塔报警</a:t>
            </a:r>
          </a:p>
        </p:txBody>
      </p:sp>
    </p:spTree>
    <p:extLst>
      <p:ext uri="{BB962C8B-B14F-4D97-AF65-F5344CB8AC3E}">
        <p14:creationId xmlns:p14="http://schemas.microsoft.com/office/powerpoint/2010/main" val="31713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9491"/>
          <a:stretch/>
        </p:blipFill>
        <p:spPr>
          <a:xfrm>
            <a:off x="551384" y="961335"/>
            <a:ext cx="10908742" cy="5924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关重件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关键工序质量、物料追溯、防错</a:t>
            </a:r>
            <a:endParaRPr lang="zh-CN" altLang="en-US" dirty="0"/>
          </a:p>
        </p:txBody>
      </p:sp>
      <p:sp>
        <p:nvSpPr>
          <p:cNvPr id="5" name="内容占位符 4"/>
          <p:cNvSpPr txBox="1">
            <a:spLocks/>
          </p:cNvSpPr>
          <p:nvPr/>
        </p:nvSpPr>
        <p:spPr bwMode="auto">
          <a:xfrm>
            <a:off x="538416" y="933591"/>
            <a:ext cx="10921710" cy="504056"/>
          </a:xfrm>
          <a:prstGeom prst="rect">
            <a:avLst/>
          </a:prstGeom>
          <a:solidFill>
            <a:srgbClr val="007A00">
              <a:alpha val="68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关重件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关键工序质量信息采集并与产品关联之后，实现关重件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质量信息的实时监控和正、反向追溯。</a:t>
            </a: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</a:pPr>
            <a:endPara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5" y="4589618"/>
            <a:ext cx="3097403" cy="2295767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1202267" y="4386772"/>
            <a:ext cx="357229" cy="410380"/>
          </a:xfrm>
          <a:prstGeom prst="ellipse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28248" y="4138799"/>
            <a:ext cx="357229" cy="410380"/>
          </a:xfrm>
          <a:prstGeom prst="ellipse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5669" y="1584709"/>
            <a:ext cx="11619121" cy="5173003"/>
            <a:chOff x="295669" y="1584709"/>
            <a:chExt cx="11619121" cy="5173003"/>
          </a:xfrm>
        </p:grpSpPr>
        <p:grpSp>
          <p:nvGrpSpPr>
            <p:cNvPr id="11" name="组合 10"/>
            <p:cNvGrpSpPr/>
            <p:nvPr/>
          </p:nvGrpSpPr>
          <p:grpSpPr>
            <a:xfrm>
              <a:off x="7320136" y="4386772"/>
              <a:ext cx="4577853" cy="2370940"/>
              <a:chOff x="5589753" y="4338682"/>
              <a:chExt cx="4607622" cy="2386358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9753" y="4338682"/>
                <a:ext cx="4607622" cy="23863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9"/>
              <p:cNvSpPr txBox="1"/>
              <p:nvPr/>
            </p:nvSpPr>
            <p:spPr>
              <a:xfrm>
                <a:off x="8832378" y="4349204"/>
                <a:ext cx="1364997" cy="261610"/>
              </a:xfrm>
              <a:prstGeom prst="rect">
                <a:avLst/>
              </a:prstGeom>
              <a:solidFill>
                <a:srgbClr val="0E7848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sz="1100" smtClean="0"/>
                  <a:t>关键件采集</a:t>
                </a:r>
                <a:endParaRPr lang="zh-CN" altLang="en-US" sz="11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95669" y="1600127"/>
              <a:ext cx="7011499" cy="4142179"/>
              <a:chOff x="452653" y="1556791"/>
              <a:chExt cx="7011499" cy="4142179"/>
            </a:xfrm>
          </p:grpSpPr>
          <p:pic>
            <p:nvPicPr>
              <p:cNvPr id="6" name="图片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53" y="1556791"/>
                <a:ext cx="7011499" cy="414217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2" t="28286" b="14898"/>
              <a:stretch/>
            </p:blipFill>
            <p:spPr>
              <a:xfrm>
                <a:off x="3310152" y="2780928"/>
                <a:ext cx="4118066" cy="2088232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306781" y="4657146"/>
              <a:ext cx="6923083" cy="194734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7307168" y="1584709"/>
              <a:ext cx="4607622" cy="2679715"/>
              <a:chOff x="7464152" y="1541373"/>
              <a:chExt cx="4607622" cy="2679715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464152" y="1541373"/>
                <a:ext cx="4607622" cy="2679715"/>
                <a:chOff x="7312397" y="1453115"/>
                <a:chExt cx="4759377" cy="2767973"/>
              </a:xfrm>
            </p:grpSpPr>
            <p:pic>
              <p:nvPicPr>
                <p:cNvPr id="9" name="Picture 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12397" y="1453115"/>
                  <a:ext cx="4759377" cy="276797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" name="TextBox 6"/>
                <p:cNvSpPr txBox="1"/>
                <p:nvPr/>
              </p:nvSpPr>
              <p:spPr>
                <a:xfrm>
                  <a:off x="9364489" y="1453115"/>
                  <a:ext cx="1364997" cy="261610"/>
                </a:xfrm>
                <a:prstGeom prst="rect">
                  <a:avLst/>
                </a:prstGeom>
                <a:solidFill>
                  <a:srgbClr val="0E7848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r>
                    <a:rPr lang="zh-CN" altLang="en-US" sz="1100" dirty="0" smtClean="0"/>
                    <a:t>物料条码功能</a:t>
                  </a:r>
                  <a:endParaRPr lang="zh-CN" altLang="en-US" sz="1100" dirty="0"/>
                </a:p>
              </p:txBody>
            </p:sp>
          </p:grp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5240" y="2696695"/>
                <a:ext cx="4349733" cy="1396352"/>
              </a:xfrm>
              <a:prstGeom prst="rect">
                <a:avLst/>
              </a:prstGeom>
            </p:spPr>
          </p:pic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81" y="1493753"/>
            <a:ext cx="11619121" cy="52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异常报警，</a:t>
            </a:r>
            <a:r>
              <a:rPr lang="en-US" altLang="zh-CN" dirty="0" smtClean="0"/>
              <a:t>ANDON</a:t>
            </a:r>
            <a:r>
              <a:rPr lang="zh-CN" altLang="en-US" dirty="0" smtClean="0"/>
              <a:t>系统建设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24680" y="980728"/>
            <a:ext cx="8345487" cy="5595123"/>
            <a:chOff x="395288" y="836613"/>
            <a:chExt cx="8345487" cy="5595123"/>
          </a:xfrm>
        </p:grpSpPr>
        <p:sp>
          <p:nvSpPr>
            <p:cNvPr id="4" name="TextBox 5"/>
            <p:cNvSpPr txBox="1">
              <a:spLocks noChangeArrowheads="1"/>
            </p:cNvSpPr>
            <p:nvPr/>
          </p:nvSpPr>
          <p:spPr bwMode="auto">
            <a:xfrm>
              <a:off x="1507003" y="6069012"/>
              <a:ext cx="24432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000000"/>
                  </a:solidFill>
                </a:rPr>
                <a:t>有线</a:t>
              </a:r>
              <a:r>
                <a:rPr lang="en-US" altLang="zh-CN" sz="1200" b="1" dirty="0" smtClean="0">
                  <a:solidFill>
                    <a:srgbClr val="000000"/>
                  </a:solidFill>
                </a:rPr>
                <a:t>ANDON</a:t>
              </a:r>
              <a:r>
                <a:rPr lang="zh-CN" altLang="en-US" sz="1200" b="1" dirty="0" smtClean="0">
                  <a:solidFill>
                    <a:srgbClr val="000000"/>
                  </a:solidFill>
                </a:rPr>
                <a:t>（</a:t>
              </a:r>
              <a:r>
                <a:rPr lang="zh-CN" altLang="en-US" sz="1200" b="1" dirty="0">
                  <a:solidFill>
                    <a:srgbClr val="000000"/>
                  </a:solidFill>
                </a:rPr>
                <a:t>拉</a:t>
              </a:r>
              <a:r>
                <a:rPr lang="zh-CN" altLang="en-US" sz="1200" b="1" dirty="0" smtClean="0">
                  <a:solidFill>
                    <a:srgbClr val="000000"/>
                  </a:solidFill>
                </a:rPr>
                <a:t>绳、急停按钮）</a:t>
              </a:r>
              <a:endParaRPr lang="zh-CN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5890761" y="6154737"/>
              <a:ext cx="1670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000000"/>
                  </a:solidFill>
                </a:rPr>
                <a:t>有线</a:t>
              </a:r>
              <a:r>
                <a:rPr lang="en-US" altLang="zh-CN" sz="1200" b="1" dirty="0" smtClean="0">
                  <a:solidFill>
                    <a:srgbClr val="000000"/>
                  </a:solidFill>
                </a:rPr>
                <a:t>ANDON</a:t>
              </a:r>
              <a:r>
                <a:rPr lang="zh-CN" altLang="en-US" sz="1200" b="1" dirty="0" smtClean="0">
                  <a:solidFill>
                    <a:srgbClr val="000000"/>
                  </a:solidFill>
                </a:rPr>
                <a:t>（按钮）</a:t>
              </a:r>
              <a:endParaRPr lang="zh-CN" alt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6" name="组合 1"/>
            <p:cNvGrpSpPr>
              <a:grpSpLocks/>
            </p:cNvGrpSpPr>
            <p:nvPr/>
          </p:nvGrpSpPr>
          <p:grpSpPr bwMode="auto">
            <a:xfrm>
              <a:off x="395288" y="836613"/>
              <a:ext cx="8345487" cy="5033962"/>
              <a:chOff x="395288" y="836613"/>
              <a:chExt cx="8345487" cy="5033962"/>
            </a:xfrm>
          </p:grpSpPr>
          <p:sp>
            <p:nvSpPr>
              <p:cNvPr id="7" name="五边形 6"/>
              <p:cNvSpPr/>
              <p:nvPr/>
            </p:nvSpPr>
            <p:spPr bwMode="auto">
              <a:xfrm>
                <a:off x="1309936" y="5016599"/>
                <a:ext cx="7391400" cy="785818"/>
              </a:xfrm>
              <a:prstGeom prst="homePlate">
                <a:avLst>
                  <a:gd name="adj" fmla="val 21357"/>
                </a:avLst>
              </a:prstGeom>
              <a:solidFill>
                <a:srgbClr val="BBE0E3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perspectiveRelaxed">
                  <a:rot lat="17400000" lon="0" rev="0"/>
                </a:camera>
                <a:lightRig rig="threePt" dir="t"/>
              </a:scene3d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000000">
                      <a:lumMod val="50000"/>
                    </a:srgbClr>
                  </a:solidFill>
                  <a:ea typeface="宋体"/>
                </a:endParaRPr>
              </a:p>
            </p:txBody>
          </p:sp>
          <p:sp>
            <p:nvSpPr>
              <p:cNvPr id="8" name="TextBox 4"/>
              <p:cNvSpPr txBox="1">
                <a:spLocks noChangeArrowheads="1"/>
              </p:cNvSpPr>
              <p:nvPr/>
            </p:nvSpPr>
            <p:spPr bwMode="auto">
              <a:xfrm>
                <a:off x="395288" y="4940300"/>
                <a:ext cx="13017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</a:rPr>
                  <a:t>工位</a:t>
                </a:r>
                <a:r>
                  <a:rPr lang="en-US" altLang="zh-CN" sz="1200">
                    <a:solidFill>
                      <a:srgbClr val="000000"/>
                    </a:solidFill>
                  </a:rPr>
                  <a:t>Andon</a:t>
                </a:r>
                <a:endParaRPr lang="zh-CN" altLang="en-US" sz="12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" name="直接连接符 27"/>
              <p:cNvCxnSpPr>
                <a:cxnSpLocks noChangeShapeType="1"/>
              </p:cNvCxnSpPr>
              <p:nvPr/>
            </p:nvCxnSpPr>
            <p:spPr bwMode="auto">
              <a:xfrm>
                <a:off x="1385888" y="4178300"/>
                <a:ext cx="6477000" cy="0"/>
              </a:xfrm>
              <a:prstGeom prst="line">
                <a:avLst/>
              </a:prstGeom>
              <a:noFill/>
              <a:ln w="38100" algn="ctr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TextBox 28"/>
              <p:cNvSpPr txBox="1">
                <a:spLocks noChangeArrowheads="1"/>
              </p:cNvSpPr>
              <p:nvPr/>
            </p:nvSpPr>
            <p:spPr bwMode="auto">
              <a:xfrm>
                <a:off x="1385888" y="3644900"/>
                <a:ext cx="197961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</a:rPr>
                  <a:t>现场总线</a:t>
                </a:r>
                <a:r>
                  <a:rPr lang="en-US" altLang="zh-CN" sz="1200">
                    <a:solidFill>
                      <a:srgbClr val="000000"/>
                    </a:solidFill>
                  </a:rPr>
                  <a:t>ProfiBus</a:t>
                </a:r>
                <a:endParaRPr lang="zh-CN" altLang="en-US" sz="12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7525" y="4864100"/>
                <a:ext cx="228600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41"/>
              <p:cNvSpPr txBox="1">
                <a:spLocks noChangeArrowheads="1"/>
              </p:cNvSpPr>
              <p:nvPr/>
            </p:nvSpPr>
            <p:spPr bwMode="auto">
              <a:xfrm>
                <a:off x="2663825" y="3213100"/>
                <a:ext cx="13144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0000"/>
                    </a:solidFill>
                  </a:rPr>
                  <a:t>PLC</a:t>
                </a:r>
                <a:r>
                  <a:rPr lang="zh-CN" altLang="en-US" sz="1200">
                    <a:solidFill>
                      <a:srgbClr val="000000"/>
                    </a:solidFill>
                  </a:rPr>
                  <a:t>控制器</a:t>
                </a:r>
              </a:p>
            </p:txBody>
          </p:sp>
          <p:cxnSp>
            <p:nvCxnSpPr>
              <p:cNvPr id="15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4211638" y="3943350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直接箭头连接符 5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452688" y="4330700"/>
                <a:ext cx="304800" cy="3175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直接箭头连接符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262688" y="4330700"/>
                <a:ext cx="304800" cy="3175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1888" y="4787900"/>
                <a:ext cx="228600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形状 40"/>
              <p:cNvCxnSpPr>
                <a:cxnSpLocks noChangeShapeType="1"/>
                <a:stCxn id="72" idx="0"/>
              </p:cNvCxnSpPr>
              <p:nvPr/>
            </p:nvCxnSpPr>
            <p:spPr bwMode="auto">
              <a:xfrm rot="5400000" flipH="1" flipV="1">
                <a:off x="1724888" y="4660367"/>
                <a:ext cx="562167" cy="588634"/>
              </a:xfrm>
              <a:prstGeom prst="bentConnector2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形状 42"/>
              <p:cNvCxnSpPr>
                <a:cxnSpLocks noChangeShapeType="1"/>
                <a:stCxn id="71" idx="0"/>
              </p:cNvCxnSpPr>
              <p:nvPr/>
            </p:nvCxnSpPr>
            <p:spPr bwMode="auto">
              <a:xfrm rot="16200000" flipV="1">
                <a:off x="3020598" y="4591466"/>
                <a:ext cx="562167" cy="726436"/>
              </a:xfrm>
              <a:prstGeom prst="bentConnector2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形状 44"/>
              <p:cNvCxnSpPr>
                <a:cxnSpLocks noChangeShapeType="1"/>
                <a:stCxn id="13" idx="0"/>
              </p:cNvCxnSpPr>
              <p:nvPr/>
            </p:nvCxnSpPr>
            <p:spPr bwMode="auto">
              <a:xfrm rot="5400000" flipH="1" flipV="1">
                <a:off x="5815806" y="4569619"/>
                <a:ext cx="190500" cy="398463"/>
              </a:xfrm>
              <a:prstGeom prst="bentConnector2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形状 46"/>
              <p:cNvCxnSpPr>
                <a:cxnSpLocks noChangeShapeType="1"/>
              </p:cNvCxnSpPr>
              <p:nvPr/>
            </p:nvCxnSpPr>
            <p:spPr bwMode="auto">
              <a:xfrm rot="16200000" flipV="1">
                <a:off x="7100888" y="4292600"/>
                <a:ext cx="114300" cy="876300"/>
              </a:xfrm>
              <a:prstGeom prst="bentConnector2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TextBox 53"/>
              <p:cNvSpPr txBox="1">
                <a:spLocks noChangeArrowheads="1"/>
              </p:cNvSpPr>
              <p:nvPr/>
            </p:nvSpPr>
            <p:spPr bwMode="auto">
              <a:xfrm>
                <a:off x="7862888" y="4711700"/>
                <a:ext cx="877887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</a:rPr>
                  <a:t>生产线</a:t>
                </a:r>
              </a:p>
            </p:txBody>
          </p:sp>
          <p:sp>
            <p:nvSpPr>
              <p:cNvPr id="26" name="TextBox 41"/>
              <p:cNvSpPr txBox="1">
                <a:spLocks noChangeArrowheads="1"/>
              </p:cNvSpPr>
              <p:nvPr/>
            </p:nvSpPr>
            <p:spPr bwMode="auto">
              <a:xfrm>
                <a:off x="4814888" y="4254500"/>
                <a:ext cx="135096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</a:rPr>
                  <a:t>远程</a:t>
                </a:r>
                <a:r>
                  <a:rPr lang="en-US" altLang="zh-CN" sz="1200">
                    <a:solidFill>
                      <a:srgbClr val="000000"/>
                    </a:solidFill>
                  </a:rPr>
                  <a:t>IO</a:t>
                </a:r>
                <a:r>
                  <a:rPr lang="zh-CN" altLang="en-US" sz="1200">
                    <a:solidFill>
                      <a:srgbClr val="000000"/>
                    </a:solidFill>
                  </a:rPr>
                  <a:t>模块</a:t>
                </a:r>
              </a:p>
            </p:txBody>
          </p:sp>
          <p:pic>
            <p:nvPicPr>
              <p:cNvPr id="27" name="Picture 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875" y="4492625"/>
                <a:ext cx="606425" cy="628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7275" y="4438650"/>
                <a:ext cx="606425" cy="630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4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2413" y="3138488"/>
                <a:ext cx="981075" cy="5826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9075" y="2420938"/>
                <a:ext cx="1152525" cy="361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1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4217988" y="2930525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直接连接符 27"/>
              <p:cNvCxnSpPr>
                <a:cxnSpLocks noChangeShapeType="1"/>
              </p:cNvCxnSpPr>
              <p:nvPr/>
            </p:nvCxnSpPr>
            <p:spPr bwMode="auto">
              <a:xfrm>
                <a:off x="1473200" y="2132013"/>
                <a:ext cx="6477000" cy="0"/>
              </a:xfrm>
              <a:prstGeom prst="line">
                <a:avLst/>
              </a:prstGeom>
              <a:noFill/>
              <a:ln w="38100" algn="ctr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4232275" y="2357438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1327150" y="2232025"/>
                <a:ext cx="877888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</a:rPr>
                  <a:t>以太网</a:t>
                </a:r>
              </a:p>
            </p:txBody>
          </p:sp>
          <p:cxnSp>
            <p:nvCxnSpPr>
              <p:cNvPr id="35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5476875" y="1939925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6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2275" y="1077913"/>
                <a:ext cx="914400" cy="738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7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3243263" y="1925638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9275" y="1060450"/>
                <a:ext cx="914400" cy="738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9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2100263" y="1908175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0" name="Picture 5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4625" y="2565400"/>
                <a:ext cx="1512888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41" name="Object 53"/>
              <p:cNvGraphicFramePr>
                <a:graphicFrameLocks noChangeAspect="1"/>
              </p:cNvGraphicFramePr>
              <p:nvPr/>
            </p:nvGraphicFramePr>
            <p:xfrm>
              <a:off x="5327650" y="836613"/>
              <a:ext cx="741363" cy="9477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86" name="Visio" r:id="rId9" imgW="760476" imgH="966597" progId="Visio.Drawing.11">
                      <p:embed/>
                    </p:oleObj>
                  </mc:Choice>
                  <mc:Fallback>
                    <p:oleObj name="Visio" r:id="rId9" imgW="760476" imgH="966597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7650" y="836613"/>
                            <a:ext cx="741363" cy="9477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TextBox 28"/>
              <p:cNvSpPr txBox="1">
                <a:spLocks noChangeArrowheads="1"/>
              </p:cNvSpPr>
              <p:nvPr/>
            </p:nvSpPr>
            <p:spPr bwMode="auto">
              <a:xfrm>
                <a:off x="6119813" y="1412875"/>
                <a:ext cx="1987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000000"/>
                    </a:solidFill>
                  </a:rPr>
                  <a:t>Andon</a:t>
                </a:r>
                <a:r>
                  <a:rPr lang="zh-CN" altLang="en-US" sz="1200">
                    <a:solidFill>
                      <a:srgbClr val="000000"/>
                    </a:solidFill>
                  </a:rPr>
                  <a:t>处理服务器</a:t>
                </a:r>
              </a:p>
            </p:txBody>
          </p:sp>
          <p:cxnSp>
            <p:nvCxnSpPr>
              <p:cNvPr id="43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5681663" y="2354263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4" name="Picture 5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975" y="2565400"/>
                <a:ext cx="1512888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5" name="直接箭头连接符 49"/>
              <p:cNvCxnSpPr>
                <a:cxnSpLocks noChangeShapeType="1"/>
              </p:cNvCxnSpPr>
              <p:nvPr/>
            </p:nvCxnSpPr>
            <p:spPr bwMode="auto">
              <a:xfrm rot="16200000" flipV="1">
                <a:off x="7265988" y="2354263"/>
                <a:ext cx="457200" cy="12700"/>
              </a:xfrm>
              <a:prstGeom prst="straightConnector1">
                <a:avLst/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弧形 45"/>
              <p:cNvSpPr/>
              <p:nvPr/>
            </p:nvSpPr>
            <p:spPr>
              <a:xfrm rot="10800000">
                <a:off x="1908475" y="5493860"/>
                <a:ext cx="1739900" cy="273050"/>
              </a:xfrm>
              <a:prstGeom prst="arc">
                <a:avLst>
                  <a:gd name="adj1" fmla="val 10960254"/>
                  <a:gd name="adj2" fmla="val 0"/>
                </a:avLst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  <p:cxnSp>
            <p:nvCxnSpPr>
              <p:cNvPr id="56" name="形状 46"/>
              <p:cNvCxnSpPr>
                <a:cxnSpLocks noChangeShapeType="1"/>
                <a:stCxn id="19460" idx="0"/>
                <a:endCxn id="28" idx="2"/>
              </p:cNvCxnSpPr>
              <p:nvPr/>
            </p:nvCxnSpPr>
            <p:spPr bwMode="auto">
              <a:xfrm rot="5400000" flipH="1" flipV="1">
                <a:off x="6246809" y="5261958"/>
                <a:ext cx="386748" cy="609"/>
              </a:xfrm>
              <a:prstGeom prst="bentConnector3">
                <a:avLst>
                  <a:gd name="adj1" fmla="val 50000"/>
                </a:avLst>
              </a:prstGeom>
              <a:noFill/>
              <a:ln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1" name="TextBox 5"/>
            <p:cNvSpPr txBox="1">
              <a:spLocks noChangeArrowheads="1"/>
            </p:cNvSpPr>
            <p:nvPr/>
          </p:nvSpPr>
          <p:spPr bwMode="auto">
            <a:xfrm>
              <a:off x="600850" y="5726426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000000"/>
                  </a:solidFill>
                </a:rPr>
                <a:t>维修急停按钮</a:t>
              </a:r>
              <a:endParaRPr lang="zh-CN" altLang="en-US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9460" name="图片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01" y="5599751"/>
            <a:ext cx="262419" cy="42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331" y="2142381"/>
            <a:ext cx="220662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43" y="1293837"/>
            <a:ext cx="135096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643" y="2153494"/>
            <a:ext cx="2190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856" y="2132856"/>
            <a:ext cx="220662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4" name="形状 44"/>
          <p:cNvCxnSpPr>
            <a:cxnSpLocks noChangeShapeType="1"/>
            <a:stCxn id="41" idx="3"/>
            <a:endCxn id="61" idx="1"/>
          </p:cNvCxnSpPr>
          <p:nvPr/>
        </p:nvCxnSpPr>
        <p:spPr bwMode="auto">
          <a:xfrm>
            <a:off x="5649045" y="1454596"/>
            <a:ext cx="2813098" cy="672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形状 44"/>
          <p:cNvCxnSpPr>
            <a:cxnSpLocks noChangeShapeType="1"/>
            <a:stCxn id="61" idx="2"/>
            <a:endCxn id="60" idx="0"/>
          </p:cNvCxnSpPr>
          <p:nvPr/>
        </p:nvCxnSpPr>
        <p:spPr bwMode="auto">
          <a:xfrm rot="5400000">
            <a:off x="8649854" y="1654609"/>
            <a:ext cx="513581" cy="46196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形状 44"/>
          <p:cNvCxnSpPr>
            <a:cxnSpLocks noChangeShapeType="1"/>
            <a:stCxn id="61" idx="2"/>
            <a:endCxn id="62" idx="0"/>
          </p:cNvCxnSpPr>
          <p:nvPr/>
        </p:nvCxnSpPr>
        <p:spPr bwMode="auto">
          <a:xfrm rot="16200000" flipH="1">
            <a:off x="8878056" y="1888369"/>
            <a:ext cx="524694" cy="5556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形状 44"/>
          <p:cNvCxnSpPr>
            <a:cxnSpLocks noChangeShapeType="1"/>
            <a:stCxn id="61" idx="2"/>
            <a:endCxn id="63" idx="0"/>
          </p:cNvCxnSpPr>
          <p:nvPr/>
        </p:nvCxnSpPr>
        <p:spPr bwMode="auto">
          <a:xfrm rot="16200000" flipH="1">
            <a:off x="9230878" y="1535547"/>
            <a:ext cx="504056" cy="690562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28"/>
          <p:cNvSpPr txBox="1">
            <a:spLocks noChangeArrowheads="1"/>
          </p:cNvSpPr>
          <p:nvPr/>
        </p:nvSpPr>
        <p:spPr bwMode="auto">
          <a:xfrm>
            <a:off x="8741232" y="3140968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现场音箱</a:t>
            </a:r>
          </a:p>
        </p:txBody>
      </p:sp>
      <p:pic>
        <p:nvPicPr>
          <p:cNvPr id="71" name="Picture 1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59" y="5379882"/>
            <a:ext cx="727344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14" y="5379882"/>
            <a:ext cx="727344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17"/>
          <a:srcRect b="9780"/>
          <a:stretch/>
        </p:blipFill>
        <p:spPr>
          <a:xfrm>
            <a:off x="6476362" y="2693528"/>
            <a:ext cx="1528533" cy="1023504"/>
          </a:xfrm>
          <a:prstGeom prst="rect">
            <a:avLst/>
          </a:prstGeom>
        </p:spPr>
      </p:pic>
      <p:sp>
        <p:nvSpPr>
          <p:cNvPr id="76" name="椭圆 75"/>
          <p:cNvSpPr/>
          <p:nvPr/>
        </p:nvSpPr>
        <p:spPr>
          <a:xfrm>
            <a:off x="1202267" y="5451128"/>
            <a:ext cx="185328" cy="1853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665201" y="5518407"/>
            <a:ext cx="185328" cy="1853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191687" y="5463379"/>
            <a:ext cx="185328" cy="1853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8068676" y="5437938"/>
            <a:ext cx="185328" cy="1853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361137" y="3842462"/>
            <a:ext cx="3783868" cy="1338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、拉绳、按钮（分装线、质量门）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、声光报警显示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、维修急停、线体急停、限位急停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7628" y="1072512"/>
            <a:ext cx="2037377" cy="271650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107628" y="3479105"/>
            <a:ext cx="2037377" cy="309910"/>
          </a:xfrm>
          <a:prstGeom prst="rect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生产线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185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01" y="980729"/>
            <a:ext cx="7441010" cy="55807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3" y="980730"/>
            <a:ext cx="4185568" cy="558075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设备状态监控及故障报警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347" y="5073492"/>
            <a:ext cx="1973164" cy="148799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943468" y="6237450"/>
            <a:ext cx="1913172" cy="324036"/>
          </a:xfrm>
          <a:prstGeom prst="rect">
            <a:avLst/>
          </a:prstGeom>
          <a:solidFill>
            <a:srgbClr val="00CC00">
              <a:alpha val="76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发动机、桥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3933" y="980728"/>
            <a:ext cx="4185568" cy="5580757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5400000">
            <a:off x="1210117" y="1503099"/>
            <a:ext cx="136277" cy="7957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200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 rot="5400000">
            <a:off x="1216712" y="2111369"/>
            <a:ext cx="136277" cy="8753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200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8618" y="1072012"/>
            <a:ext cx="1536715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设备采集项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87170" y="1072528"/>
            <a:ext cx="1536715" cy="360040"/>
          </a:xfrm>
          <a:prstGeom prst="roundRect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采集项目范围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1358" y="1701891"/>
            <a:ext cx="1536715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采集项工序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82900" y="1701891"/>
            <a:ext cx="1536715" cy="360040"/>
          </a:xfrm>
          <a:prstGeom prst="roundRect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采集工序范围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51384" y="2277955"/>
            <a:ext cx="1536715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设备业务项目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95600" y="2277955"/>
            <a:ext cx="1536715" cy="360040"/>
          </a:xfrm>
          <a:prstGeom prst="roundRect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业务项管理采集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 rot="10800000" flipV="1">
            <a:off x="2122860" y="1209348"/>
            <a:ext cx="360040" cy="86400"/>
          </a:xfrm>
          <a:prstGeom prst="rightArrow">
            <a:avLst/>
          </a:prstGeom>
          <a:solidFill>
            <a:srgbClr val="00CC00"/>
          </a:solidFill>
          <a:ln w="9525" cap="flat" cmpd="sng" algn="ctr">
            <a:solidFill>
              <a:srgbClr val="00CC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200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10800000" flipV="1">
            <a:off x="2088099" y="1838711"/>
            <a:ext cx="360040" cy="86400"/>
          </a:xfrm>
          <a:prstGeom prst="rightArrow">
            <a:avLst/>
          </a:prstGeom>
          <a:solidFill>
            <a:srgbClr val="00CC00"/>
          </a:solidFill>
          <a:ln w="9525" cap="flat" cmpd="sng" algn="ctr">
            <a:solidFill>
              <a:srgbClr val="00CC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200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10800000" flipV="1">
            <a:off x="2088099" y="2423598"/>
            <a:ext cx="360040" cy="86400"/>
          </a:xfrm>
          <a:prstGeom prst="rightArrow">
            <a:avLst/>
          </a:prstGeom>
          <a:solidFill>
            <a:srgbClr val="00CC00"/>
          </a:solidFill>
          <a:ln w="9525" cap="flat" cmpd="sng" algn="ctr">
            <a:solidFill>
              <a:srgbClr val="00CC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sz="1200" b="1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77406" y="2932479"/>
            <a:ext cx="1536715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报警处理方式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1993" y="3526746"/>
            <a:ext cx="1536715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设备报警维护</a:t>
            </a: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59729"/>
              </p:ext>
            </p:extLst>
          </p:nvPr>
        </p:nvGraphicFramePr>
        <p:xfrm>
          <a:off x="551384" y="4006747"/>
          <a:ext cx="5822412" cy="3017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39904"/>
                <a:gridCol w="1684275"/>
                <a:gridCol w="976770"/>
                <a:gridCol w="1353108"/>
                <a:gridCol w="676456"/>
                <a:gridCol w="591899"/>
              </a:tblGrid>
              <a:tr h="160020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总装二</a:t>
                      </a:r>
                      <a:r>
                        <a:rPr lang="zh-CN" sz="1200" kern="100" dirty="0" smtClean="0">
                          <a:effectLst/>
                        </a:rPr>
                        <a:t>车间</a:t>
                      </a:r>
                      <a:r>
                        <a:rPr lang="zh-CN" altLang="en-US" sz="1200" kern="100" dirty="0" smtClean="0">
                          <a:effectLst/>
                        </a:rPr>
                        <a:t>（加注设备）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设备名称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工位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PLC</a:t>
                      </a:r>
                      <a:r>
                        <a:rPr lang="zh-CN" sz="1200" kern="100">
                          <a:effectLst/>
                        </a:rPr>
                        <a:t>型号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是否有网口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备注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风窗洗涤液定量加注机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ZH10-R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防冻液加注机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ZH09-R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冷媒真空加注机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ZH06-R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制动液真空加注机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ZH06-L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动力转向液真空加注机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ZH02-R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发动机机油加注机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FDJFZ04-L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后桥齿轮油加注机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FDJFZ03-L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发动机齿轮油加注机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FDJFZ03-L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Siemens S7-200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029504"/>
              </p:ext>
            </p:extLst>
          </p:nvPr>
        </p:nvGraphicFramePr>
        <p:xfrm>
          <a:off x="2473926" y="2812585"/>
          <a:ext cx="3904219" cy="10972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78253"/>
                <a:gridCol w="1249252"/>
                <a:gridCol w="853125"/>
                <a:gridCol w="631501"/>
                <a:gridCol w="792088"/>
              </a:tblGrid>
              <a:tr h="0">
                <a:tc gridSpan="5"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总装二</a:t>
                      </a:r>
                      <a:r>
                        <a:rPr lang="zh-CN" sz="1200" kern="100" dirty="0" smtClean="0">
                          <a:effectLst/>
                        </a:rPr>
                        <a:t>车间</a:t>
                      </a:r>
                      <a:r>
                        <a:rPr lang="zh-CN" altLang="en-US" sz="1200" kern="100" dirty="0" smtClean="0">
                          <a:effectLst/>
                        </a:rPr>
                        <a:t>（拧紧设备）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工位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是否有网口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车身安装后悬置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DP03-L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车身安装后悬置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DP03-R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紧固真空助力泵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NS07-L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780" algn="l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暂</a:t>
                      </a:r>
                      <a:r>
                        <a:rPr lang="zh-CN" sz="1200" kern="100" dirty="0" smtClean="0">
                          <a:effectLst/>
                        </a:rPr>
                        <a:t>未使用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6119"/>
              </p:ext>
            </p:extLst>
          </p:nvPr>
        </p:nvGraphicFramePr>
        <p:xfrm>
          <a:off x="6443658" y="980728"/>
          <a:ext cx="5616624" cy="565175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8072"/>
                <a:gridCol w="1728192"/>
                <a:gridCol w="360040"/>
                <a:gridCol w="1283920"/>
                <a:gridCol w="732304"/>
                <a:gridCol w="864096"/>
              </a:tblGrid>
              <a:tr h="190171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轻型商用车事业本部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0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车间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数量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PLC</a:t>
                      </a:r>
                      <a:r>
                        <a:rPr lang="zh-CN" sz="1200" kern="0" dirty="0">
                          <a:effectLst/>
                        </a:rPr>
                        <a:t>型号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是否有网络接口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接口方式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车身一车间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积放链电控系统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326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调整线地板链电控系统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网络接口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组车线控制系统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侧围线主控系统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ADNON</a:t>
                      </a:r>
                      <a:r>
                        <a:rPr lang="zh-CN" sz="1200" kern="0">
                          <a:effectLst/>
                        </a:rPr>
                        <a:t>主控柜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AB-1769-L32E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OPC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油漆车间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电泳控制系统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前处理控制系统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380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电泳、腻子烘干控制系统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面漆烘干控制系统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机运控制系统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5705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色漆机器人（</a:t>
                      </a:r>
                      <a:r>
                        <a:rPr lang="en-US" sz="1200" kern="0">
                          <a:effectLst/>
                        </a:rPr>
                        <a:t>12</a:t>
                      </a:r>
                      <a:r>
                        <a:rPr lang="zh-CN" sz="1200" kern="0">
                          <a:effectLst/>
                        </a:rPr>
                        <a:t>台）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网络接口（需增加网络接口）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5705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清漆机器人（</a:t>
                      </a:r>
                      <a:r>
                        <a:rPr lang="en-US" sz="1200" kern="0">
                          <a:effectLst/>
                        </a:rPr>
                        <a:t>8</a:t>
                      </a:r>
                      <a:r>
                        <a:rPr lang="zh-CN" sz="1200" kern="0">
                          <a:effectLst/>
                        </a:rPr>
                        <a:t>台）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网络接口（需增加网络接口）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5705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车转涂移载机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S7-200CN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网络接口（需增加网络接口）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总装一车间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内饰线电控系统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底盘线电控系统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综合线电控分线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PBS</a:t>
                      </a:r>
                      <a:r>
                        <a:rPr lang="zh-CN" sz="1200" kern="0">
                          <a:effectLst/>
                        </a:rPr>
                        <a:t>链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西门子</a:t>
                      </a:r>
                      <a:r>
                        <a:rPr lang="en-US" sz="1200" kern="0">
                          <a:effectLst/>
                        </a:rPr>
                        <a:t>S7-300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网络接口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  <a:tr h="1901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ANDON</a:t>
                      </a:r>
                      <a:r>
                        <a:rPr lang="zh-CN" sz="1200" kern="0">
                          <a:effectLst/>
                        </a:rPr>
                        <a:t>主控柜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AB-1769-L32E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OPC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378" marR="6737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79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设备状态以工厂工艺路线展示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8864445" cy="5213625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7092280" y="1268760"/>
            <a:ext cx="1506450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>
                <a:solidFill>
                  <a:srgbClr val="FFFFFF"/>
                </a:solidFill>
              </a:rPr>
              <a:t>中心图形化展示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60" y="3386776"/>
            <a:ext cx="4163740" cy="31293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53961"/>
          <a:stretch/>
        </p:blipFill>
        <p:spPr>
          <a:xfrm>
            <a:off x="317938" y="4525069"/>
            <a:ext cx="7572375" cy="2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充分利用移动设备</a:t>
            </a:r>
            <a:endParaRPr lang="zh-CN" altLang="en-US" dirty="0"/>
          </a:p>
        </p:txBody>
      </p:sp>
      <p:pic>
        <p:nvPicPr>
          <p:cNvPr id="3" name="Picture 2" descr="C:\Users\XU\AppData\Local\Temp\Rar$DRa0.454\2013-5-8 11-53-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4" y="4075146"/>
            <a:ext cx="4280725" cy="27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82" y="4075146"/>
            <a:ext cx="4280725" cy="27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4" y="1052736"/>
            <a:ext cx="4280725" cy="286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机加报工页面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5782" y="1052736"/>
            <a:ext cx="4280725" cy="286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3284" r="9286" b="4547"/>
          <a:stretch/>
        </p:blipFill>
        <p:spPr>
          <a:xfrm>
            <a:off x="10040211" y="4075145"/>
            <a:ext cx="1701529" cy="268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67" y="1052736"/>
            <a:ext cx="1829265" cy="286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6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8225" y="1092983"/>
            <a:ext cx="5005831" cy="285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02267" y="163240"/>
            <a:ext cx="10174320" cy="6447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dirty="0" err="1"/>
              <a:t>UniMax</a:t>
            </a:r>
            <a:r>
              <a:rPr lang="en-US" altLang="zh-CN" dirty="0"/>
              <a:t> </a:t>
            </a:r>
            <a:r>
              <a:rPr lang="en-US" altLang="zh-CN" dirty="0" err="1"/>
              <a:t>Xplanner</a:t>
            </a:r>
            <a:r>
              <a:rPr lang="en-US" altLang="zh-CN" dirty="0"/>
              <a:t>™ </a:t>
            </a:r>
            <a:r>
              <a:rPr lang="en-US" altLang="zh-CN" dirty="0" smtClean="0"/>
              <a:t>(</a:t>
            </a:r>
            <a:r>
              <a:rPr lang="zh-CN" altLang="en-US" dirty="0" smtClean="0"/>
              <a:t>高级计划排程解决方案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3483" y="3642701"/>
            <a:ext cx="2190765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排程策略选择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618" y="4124774"/>
            <a:ext cx="4978329" cy="260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031399" y="6429427"/>
            <a:ext cx="2190765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设备、资源管理</a:t>
            </a: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8225" y="4124774"/>
            <a:ext cx="5005831" cy="260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7937683" y="6433592"/>
            <a:ext cx="2190765" cy="307777"/>
          </a:xfrm>
          <a:prstGeom prst="rect">
            <a:avLst/>
          </a:prstGeom>
          <a:solidFill>
            <a:srgbClr val="0E784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排程数据甘特图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623392" y="1147956"/>
            <a:ext cx="5856651" cy="28571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微软雅黑" pitchFamily="34" charset="-122"/>
                <a:ea typeface="微软雅黑" pitchFamily="34" charset="-122"/>
              </a:rPr>
              <a:t>UniMax</a:t>
            </a:r>
            <a:r>
              <a:rPr 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1600" dirty="0" err="1" smtClean="0">
                <a:latin typeface="微软雅黑" pitchFamily="34" charset="-122"/>
                <a:ea typeface="微软雅黑" pitchFamily="34" charset="-122"/>
              </a:rPr>
              <a:t>Xplanner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™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/>
              <a:t>最</a:t>
            </a:r>
            <a:r>
              <a:rPr lang="zh-CN" altLang="en-US" sz="1400" dirty="0"/>
              <a:t>新软件分层架</a:t>
            </a:r>
            <a:r>
              <a:rPr lang="zh-CN" altLang="en-US" sz="1400" dirty="0" smtClean="0"/>
              <a:t>构：采用</a:t>
            </a:r>
            <a:r>
              <a:rPr lang="en-US" altLang="zh-CN" sz="1400" dirty="0" smtClean="0"/>
              <a:t>BS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双架构</a:t>
            </a:r>
            <a:endParaRPr lang="zh-CN" altLang="en-US" sz="1400" dirty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灵</a:t>
            </a:r>
            <a:r>
              <a:rPr lang="zh-CN" altLang="en-US" sz="1400" dirty="0" smtClean="0"/>
              <a:t>活先进的算法：支</a:t>
            </a:r>
            <a:r>
              <a:rPr lang="zh-CN" altLang="en-US" sz="1400" dirty="0"/>
              <a:t>持有限、无限产能、正向、逆向、混合和规则算</a:t>
            </a:r>
            <a:r>
              <a:rPr lang="zh-CN" altLang="en-US" sz="1400" dirty="0" smtClean="0"/>
              <a:t>法，也支</a:t>
            </a:r>
            <a:r>
              <a:rPr lang="zh-CN" altLang="en-US" sz="1400" dirty="0"/>
              <a:t>持动态规划、模拟退火、遗传算法，神经网络等人工智能算法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/>
              <a:t>多视图方便决策：提供资</a:t>
            </a:r>
            <a:r>
              <a:rPr lang="zh-CN" altLang="en-US" sz="1400" dirty="0"/>
              <a:t>源、订单、负载、库存、关联、项目</a:t>
            </a:r>
            <a:r>
              <a:rPr lang="en-US" altLang="zh-CN" sz="1400" dirty="0"/>
              <a:t>6</a:t>
            </a:r>
            <a:r>
              <a:rPr lang="zh-CN" altLang="en-US" sz="1400" dirty="0"/>
              <a:t>种甘特图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/>
              <a:t>支持多人或者协同计划排</a:t>
            </a:r>
            <a:r>
              <a:rPr lang="zh-CN" altLang="en-US" sz="1400" dirty="0" smtClean="0"/>
              <a:t>程</a:t>
            </a:r>
            <a:endParaRPr lang="en-US" altLang="zh-CN" sz="1400" dirty="0" smtClean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 smtClean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83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排产</a:t>
            </a:r>
            <a:r>
              <a:rPr lang="zh-CN" altLang="en-US" dirty="0" smtClean="0"/>
              <a:t>规则设置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/>
          <a:stretch/>
        </p:blipFill>
        <p:spPr bwMode="auto">
          <a:xfrm>
            <a:off x="527720" y="980728"/>
            <a:ext cx="11527897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0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排出</a:t>
            </a:r>
            <a:r>
              <a:rPr altLang="en-US" dirty="0" smtClean="0"/>
              <a:t>详细作业计划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3" y="1097281"/>
            <a:ext cx="10433083" cy="552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2952728" y="1643050"/>
            <a:ext cx="7334301" cy="649984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3619482" y="3003863"/>
            <a:ext cx="7138873" cy="724076"/>
          </a:xfrm>
          <a:prstGeom prst="borderCallout2">
            <a:avLst>
              <a:gd name="adj1" fmla="val -7296"/>
              <a:gd name="adj2" fmla="val 47480"/>
              <a:gd name="adj3" fmla="val -82285"/>
              <a:gd name="adj4" fmla="val 34510"/>
              <a:gd name="adj5" fmla="val -124498"/>
              <a:gd name="adj6" fmla="val 32860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zh-CN" altLang="en-US" sz="1400" dirty="0" smtClean="0"/>
              <a:t>资源的详细作业计划，包括开始、结束时间。</a:t>
            </a:r>
            <a:endParaRPr lang="en-US" altLang="zh-CN" sz="1400" dirty="0" smtClean="0"/>
          </a:p>
          <a:p>
            <a:r>
              <a:rPr lang="zh-CN" altLang="en-US" sz="1400" dirty="0" smtClean="0"/>
              <a:t>资源可以是（设备，模具，刀具，</a:t>
            </a:r>
            <a:r>
              <a:rPr lang="zh-CN" altLang="en-US" sz="1400" dirty="0"/>
              <a:t>工装、人员</a:t>
            </a:r>
            <a:r>
              <a:rPr lang="zh-CN" altLang="en-US" sz="1400" dirty="0" smtClean="0"/>
              <a:t>等）</a:t>
            </a:r>
          </a:p>
        </p:txBody>
      </p:sp>
    </p:spTree>
    <p:extLst>
      <p:ext uri="{BB962C8B-B14F-4D97-AF65-F5344CB8AC3E}">
        <p14:creationId xmlns:p14="http://schemas.microsoft.com/office/powerpoint/2010/main" val="25361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53" y="1097281"/>
            <a:ext cx="10433083" cy="552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排出</a:t>
            </a:r>
            <a:r>
              <a:rPr altLang="en-US" dirty="0" smtClean="0"/>
              <a:t>精准投料计划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52728" y="1643050"/>
            <a:ext cx="7334301" cy="551510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3769538" y="2740330"/>
            <a:ext cx="7138873" cy="714380"/>
          </a:xfrm>
          <a:prstGeom prst="borderCallout2">
            <a:avLst>
              <a:gd name="adj1" fmla="val -7296"/>
              <a:gd name="adj2" fmla="val 47480"/>
              <a:gd name="adj3" fmla="val -61564"/>
              <a:gd name="adj4" fmla="val 60259"/>
              <a:gd name="adj5" fmla="val -101359"/>
              <a:gd name="adj6" fmla="val 61237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zh-CN" altLang="en-US" sz="1400" dirty="0" smtClean="0"/>
              <a:t>基于工位作业计划的投料计划，指导物流人员进行</a:t>
            </a:r>
            <a:r>
              <a:rPr lang="zh-CN" altLang="en-US" sz="1400" dirty="0" smtClean="0">
                <a:solidFill>
                  <a:srgbClr val="FF0000"/>
                </a:solidFill>
              </a:rPr>
              <a:t>原材料、配件、半成品的物料流转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463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艾普工华的智能制造解决方案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983432" y="1673424"/>
            <a:ext cx="10483051" cy="5184576"/>
            <a:chOff x="901700" y="1844824"/>
            <a:chExt cx="7527876" cy="38696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700" y="1844824"/>
              <a:ext cx="7527876" cy="38696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996" y="3892378"/>
              <a:ext cx="1838220" cy="1822112"/>
            </a:xfrm>
            <a:prstGeom prst="rect">
              <a:avLst/>
            </a:prstGeom>
          </p:spPr>
        </p:pic>
      </p:grpSp>
      <p:sp>
        <p:nvSpPr>
          <p:cNvPr id="6" name="Content Placeholder 8"/>
          <p:cNvSpPr txBox="1">
            <a:spLocks/>
          </p:cNvSpPr>
          <p:nvPr/>
        </p:nvSpPr>
        <p:spPr>
          <a:xfrm>
            <a:off x="695401" y="1009729"/>
            <a:ext cx="11089232" cy="6371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n"/>
              <a:defRPr lang="zh-CN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b="0" dirty="0" smtClean="0"/>
              <a:t>结合自身人才优势及科研成果，持续针对生产管理涉及各业务领域按照不同业务模式、不同行业开展专门研究与创新</a:t>
            </a:r>
            <a:endParaRPr lang="en-US" altLang="zh-CN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268931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53" y="1097281"/>
            <a:ext cx="10433083" cy="552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排出半成品、成品的</a:t>
            </a:r>
            <a:r>
              <a:rPr altLang="en-US" dirty="0" smtClean="0"/>
              <a:t>产出计划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52728" y="1643051"/>
            <a:ext cx="7334301" cy="593713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3148157" y="2734450"/>
            <a:ext cx="7138873" cy="714380"/>
          </a:xfrm>
          <a:prstGeom prst="borderCallout2">
            <a:avLst>
              <a:gd name="adj1" fmla="val -7296"/>
              <a:gd name="adj2" fmla="val 47480"/>
              <a:gd name="adj3" fmla="val -33995"/>
              <a:gd name="adj4" fmla="val 38714"/>
              <a:gd name="adj5" fmla="val -89545"/>
              <a:gd name="adj6" fmla="val 36802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zh-CN" altLang="en-US" sz="1400" dirty="0" smtClean="0"/>
              <a:t>各工位产出的半成品和成品的产出计划，用于指导产品的检验、入库。并通过物料的消耗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56" y="1097281"/>
            <a:ext cx="10433083" cy="552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详细的物料消耗图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3809984" y="1714489"/>
            <a:ext cx="7620053" cy="419467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线形标注 2 16"/>
          <p:cNvSpPr/>
          <p:nvPr/>
        </p:nvSpPr>
        <p:spPr>
          <a:xfrm>
            <a:off x="6345651" y="2357431"/>
            <a:ext cx="1323487" cy="419467"/>
          </a:xfrm>
          <a:prstGeom prst="borderCallout2">
            <a:avLst>
              <a:gd name="adj1" fmla="val -7296"/>
              <a:gd name="adj2" fmla="val 47480"/>
              <a:gd name="adj3" fmla="val -22180"/>
              <a:gd name="adj4" fmla="val 24263"/>
              <a:gd name="adj5" fmla="val -47318"/>
              <a:gd name="adj6" fmla="val 14227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时间轴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666976" y="1953492"/>
            <a:ext cx="1235255" cy="4091399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9" name="线形标注 2 18"/>
          <p:cNvSpPr/>
          <p:nvPr/>
        </p:nvSpPr>
        <p:spPr>
          <a:xfrm>
            <a:off x="3509819" y="6139064"/>
            <a:ext cx="2992581" cy="419467"/>
          </a:xfrm>
          <a:prstGeom prst="borderCallout2">
            <a:avLst>
              <a:gd name="adj1" fmla="val 12521"/>
              <a:gd name="adj2" fmla="val -7277"/>
              <a:gd name="adj3" fmla="val -8560"/>
              <a:gd name="adj4" fmla="val -19290"/>
              <a:gd name="adj5" fmla="val -60529"/>
              <a:gd name="adj6" fmla="val -22839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物料信息（含原材料、辅料、半成品、成品）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377237" y="3000373"/>
            <a:ext cx="1941115" cy="439389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线形标注 2 20"/>
          <p:cNvSpPr/>
          <p:nvPr/>
        </p:nvSpPr>
        <p:spPr>
          <a:xfrm>
            <a:off x="7239008" y="3325541"/>
            <a:ext cx="1411720" cy="419467"/>
          </a:xfrm>
          <a:prstGeom prst="borderCallout2">
            <a:avLst>
              <a:gd name="adj1" fmla="val 37824"/>
              <a:gd name="adj2" fmla="val 103743"/>
              <a:gd name="adj3" fmla="val 13440"/>
              <a:gd name="adj4" fmla="val 132953"/>
              <a:gd name="adj5" fmla="val -33970"/>
              <a:gd name="adj6" fmla="val 158440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在制品库存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678316" y="5758809"/>
            <a:ext cx="3619525" cy="439389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线形标注 2 22"/>
          <p:cNvSpPr/>
          <p:nvPr/>
        </p:nvSpPr>
        <p:spPr>
          <a:xfrm>
            <a:off x="7118929" y="6318154"/>
            <a:ext cx="1411720" cy="419467"/>
          </a:xfrm>
          <a:prstGeom prst="borderCallout2">
            <a:avLst>
              <a:gd name="adj1" fmla="val 37824"/>
              <a:gd name="adj2" fmla="val 103743"/>
              <a:gd name="adj3" fmla="val 3531"/>
              <a:gd name="adj4" fmla="val 121176"/>
              <a:gd name="adj5" fmla="val -52802"/>
              <a:gd name="adj6" fmla="val 139164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原料库存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165437" y="4176742"/>
            <a:ext cx="3264601" cy="439389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5" name="线形标注 2 24"/>
          <p:cNvSpPr/>
          <p:nvPr/>
        </p:nvSpPr>
        <p:spPr>
          <a:xfrm>
            <a:off x="5909513" y="4616131"/>
            <a:ext cx="1411720" cy="419467"/>
          </a:xfrm>
          <a:prstGeom prst="borderCallout2">
            <a:avLst>
              <a:gd name="adj1" fmla="val 37824"/>
              <a:gd name="adj2" fmla="val 103743"/>
              <a:gd name="adj3" fmla="val 13440"/>
              <a:gd name="adj4" fmla="val 132953"/>
              <a:gd name="adj5" fmla="val -63697"/>
              <a:gd name="adj6" fmla="val 154514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成品库存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7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55" y="1097281"/>
            <a:ext cx="10433083" cy="552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详细的</a:t>
            </a:r>
            <a:r>
              <a:rPr altLang="en-US" dirty="0" smtClean="0"/>
              <a:t>资源负载图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762227" y="1870364"/>
            <a:ext cx="913847" cy="3588308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2918694" y="6000769"/>
            <a:ext cx="3181932" cy="421977"/>
          </a:xfrm>
          <a:prstGeom prst="borderCallout2">
            <a:avLst>
              <a:gd name="adj1" fmla="val -7296"/>
              <a:gd name="adj2" fmla="val 47480"/>
              <a:gd name="adj3" fmla="val -78554"/>
              <a:gd name="adj4" fmla="val 8525"/>
              <a:gd name="adj5" fmla="val -181084"/>
              <a:gd name="adj6" fmla="val 4537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设备资源，通过现场情况可以设置人、设备、工位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809985" y="1643050"/>
            <a:ext cx="7429553" cy="584894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线形标注 2 14"/>
          <p:cNvSpPr/>
          <p:nvPr/>
        </p:nvSpPr>
        <p:spPr>
          <a:xfrm>
            <a:off x="10147681" y="2714621"/>
            <a:ext cx="1278368" cy="421977"/>
          </a:xfrm>
          <a:prstGeom prst="borderCallout2">
            <a:avLst>
              <a:gd name="adj1" fmla="val -7296"/>
              <a:gd name="adj2" fmla="val 47480"/>
              <a:gd name="adj3" fmla="val -22180"/>
              <a:gd name="adj4" fmla="val 24263"/>
              <a:gd name="adj5" fmla="val -144683"/>
              <a:gd name="adj6" fmla="val -1288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时间轴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858005" y="2554645"/>
            <a:ext cx="1704491" cy="2672466"/>
          </a:xfrm>
          <a:prstGeom prst="roundRect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线形标注 2 16"/>
          <p:cNvSpPr/>
          <p:nvPr/>
        </p:nvSpPr>
        <p:spPr>
          <a:xfrm>
            <a:off x="6953256" y="5643579"/>
            <a:ext cx="1259608" cy="421977"/>
          </a:xfrm>
          <a:prstGeom prst="borderCallout2">
            <a:avLst>
              <a:gd name="adj1" fmla="val -7296"/>
              <a:gd name="adj2" fmla="val 47480"/>
              <a:gd name="adj3" fmla="val -60321"/>
              <a:gd name="adj4" fmla="val 77557"/>
              <a:gd name="adj5" fmla="val -148046"/>
              <a:gd name="adj6" fmla="val 91852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资源负载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矩形 205"/>
          <p:cNvSpPr/>
          <p:nvPr/>
        </p:nvSpPr>
        <p:spPr>
          <a:xfrm>
            <a:off x="9007900" y="1058062"/>
            <a:ext cx="3159547" cy="5496231"/>
          </a:xfrm>
          <a:prstGeom prst="rect">
            <a:avLst/>
          </a:prstGeom>
          <a:solidFill>
            <a:schemeClr val="bg1">
              <a:alpha val="61961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</a:t>
            </a:r>
            <a:r>
              <a:rPr lang="zh-CN" altLang="en-US" dirty="0"/>
              <a:t>普工华国内典型行业</a:t>
            </a:r>
            <a:r>
              <a:rPr lang="zh-CN" altLang="en-US" dirty="0" smtClean="0"/>
              <a:t>客户</a:t>
            </a:r>
            <a:endParaRPr lang="zh-CN" altLang="en-US" dirty="0"/>
          </a:p>
        </p:txBody>
      </p:sp>
      <p:grpSp>
        <p:nvGrpSpPr>
          <p:cNvPr id="3" name="组合 167"/>
          <p:cNvGrpSpPr/>
          <p:nvPr/>
        </p:nvGrpSpPr>
        <p:grpSpPr>
          <a:xfrm>
            <a:off x="975106" y="933887"/>
            <a:ext cx="6810355" cy="5735473"/>
            <a:chOff x="362732" y="491074"/>
            <a:chExt cx="7722046" cy="6857999"/>
          </a:xfrm>
        </p:grpSpPr>
        <p:grpSp>
          <p:nvGrpSpPr>
            <p:cNvPr id="4" name="组合 65"/>
            <p:cNvGrpSpPr/>
            <p:nvPr/>
          </p:nvGrpSpPr>
          <p:grpSpPr>
            <a:xfrm>
              <a:off x="362732" y="491074"/>
              <a:ext cx="7722046" cy="6857999"/>
              <a:chOff x="1709738" y="995363"/>
              <a:chExt cx="6119812" cy="4895850"/>
            </a:xfrm>
            <a:solidFill>
              <a:schemeClr val="bg1">
                <a:lumMod val="75000"/>
              </a:schemeClr>
            </a:solidFill>
            <a:scene3d>
              <a:camera prst="orthographicFront">
                <a:rot lat="19199996" lon="21599989" rev="0"/>
              </a:camera>
              <a:lightRig rig="soft" dir="t">
                <a:rot lat="0" lon="0" rev="0"/>
              </a:lightRig>
            </a:scene3d>
          </p:grpSpPr>
          <p:sp>
            <p:nvSpPr>
              <p:cNvPr id="60" name="Freeform 5"/>
              <p:cNvSpPr>
                <a:spLocks/>
              </p:cNvSpPr>
              <p:nvPr/>
            </p:nvSpPr>
            <p:spPr bwMode="invGray">
              <a:xfrm>
                <a:off x="5276850" y="5608638"/>
                <a:ext cx="336550" cy="282575"/>
              </a:xfrm>
              <a:custGeom>
                <a:avLst/>
                <a:gdLst/>
                <a:ahLst/>
                <a:cxnLst>
                  <a:cxn ang="0">
                    <a:pos x="48" y="16"/>
                  </a:cxn>
                  <a:cxn ang="0">
                    <a:pos x="64" y="16"/>
                  </a:cxn>
                  <a:cxn ang="0">
                    <a:pos x="80" y="8"/>
                  </a:cxn>
                  <a:cxn ang="0">
                    <a:pos x="96" y="16"/>
                  </a:cxn>
                  <a:cxn ang="0">
                    <a:pos x="120" y="0"/>
                  </a:cxn>
                  <a:cxn ang="0">
                    <a:pos x="152" y="8"/>
                  </a:cxn>
                  <a:cxn ang="0">
                    <a:pos x="168" y="0"/>
                  </a:cxn>
                  <a:cxn ang="0">
                    <a:pos x="176" y="32"/>
                  </a:cxn>
                  <a:cxn ang="0">
                    <a:pos x="152" y="48"/>
                  </a:cxn>
                  <a:cxn ang="0">
                    <a:pos x="144" y="104"/>
                  </a:cxn>
                  <a:cxn ang="0">
                    <a:pos x="128" y="120"/>
                  </a:cxn>
                  <a:cxn ang="0">
                    <a:pos x="128" y="144"/>
                  </a:cxn>
                  <a:cxn ang="0">
                    <a:pos x="104" y="136"/>
                  </a:cxn>
                  <a:cxn ang="0">
                    <a:pos x="96" y="144"/>
                  </a:cxn>
                  <a:cxn ang="0">
                    <a:pos x="96" y="160"/>
                  </a:cxn>
                  <a:cxn ang="0">
                    <a:pos x="80" y="160"/>
                  </a:cxn>
                  <a:cxn ang="0">
                    <a:pos x="48" y="144"/>
                  </a:cxn>
                  <a:cxn ang="0">
                    <a:pos x="8" y="136"/>
                  </a:cxn>
                  <a:cxn ang="0">
                    <a:pos x="0" y="88"/>
                  </a:cxn>
                  <a:cxn ang="0">
                    <a:pos x="0" y="64"/>
                  </a:cxn>
                  <a:cxn ang="0">
                    <a:pos x="40" y="32"/>
                  </a:cxn>
                  <a:cxn ang="0">
                    <a:pos x="48" y="16"/>
                  </a:cxn>
                </a:cxnLst>
                <a:rect l="0" t="0" r="r" b="b"/>
                <a:pathLst>
                  <a:path w="177" h="161">
                    <a:moveTo>
                      <a:pt x="48" y="16"/>
                    </a:moveTo>
                    <a:lnTo>
                      <a:pt x="64" y="16"/>
                    </a:lnTo>
                    <a:lnTo>
                      <a:pt x="80" y="8"/>
                    </a:lnTo>
                    <a:lnTo>
                      <a:pt x="96" y="16"/>
                    </a:lnTo>
                    <a:lnTo>
                      <a:pt x="120" y="0"/>
                    </a:lnTo>
                    <a:lnTo>
                      <a:pt x="152" y="8"/>
                    </a:lnTo>
                    <a:lnTo>
                      <a:pt x="168" y="0"/>
                    </a:lnTo>
                    <a:lnTo>
                      <a:pt x="176" y="32"/>
                    </a:lnTo>
                    <a:lnTo>
                      <a:pt x="152" y="48"/>
                    </a:lnTo>
                    <a:lnTo>
                      <a:pt x="144" y="104"/>
                    </a:lnTo>
                    <a:lnTo>
                      <a:pt x="128" y="120"/>
                    </a:lnTo>
                    <a:lnTo>
                      <a:pt x="128" y="144"/>
                    </a:lnTo>
                    <a:lnTo>
                      <a:pt x="104" y="136"/>
                    </a:lnTo>
                    <a:lnTo>
                      <a:pt x="96" y="144"/>
                    </a:lnTo>
                    <a:lnTo>
                      <a:pt x="96" y="160"/>
                    </a:lnTo>
                    <a:lnTo>
                      <a:pt x="80" y="160"/>
                    </a:lnTo>
                    <a:lnTo>
                      <a:pt x="48" y="144"/>
                    </a:lnTo>
                    <a:lnTo>
                      <a:pt x="8" y="136"/>
                    </a:lnTo>
                    <a:lnTo>
                      <a:pt x="0" y="88"/>
                    </a:lnTo>
                    <a:lnTo>
                      <a:pt x="0" y="64"/>
                    </a:lnTo>
                    <a:lnTo>
                      <a:pt x="40" y="32"/>
                    </a:lnTo>
                    <a:lnTo>
                      <a:pt x="48" y="16"/>
                    </a:lnTo>
                  </a:path>
                </a:pathLst>
              </a:custGeom>
              <a:grpFill/>
              <a:ln w="254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1" name="Freeform 7"/>
              <p:cNvSpPr>
                <a:spLocks/>
              </p:cNvSpPr>
              <p:nvPr/>
            </p:nvSpPr>
            <p:spPr bwMode="invGray">
              <a:xfrm>
                <a:off x="6486525" y="995363"/>
                <a:ext cx="1343025" cy="1225550"/>
              </a:xfrm>
              <a:custGeom>
                <a:avLst/>
                <a:gdLst/>
                <a:ahLst/>
                <a:cxnLst>
                  <a:cxn ang="0">
                    <a:pos x="16" y="64"/>
                  </a:cxn>
                  <a:cxn ang="0">
                    <a:pos x="32" y="104"/>
                  </a:cxn>
                  <a:cxn ang="0">
                    <a:pos x="72" y="104"/>
                  </a:cxn>
                  <a:cxn ang="0">
                    <a:pos x="104" y="176"/>
                  </a:cxn>
                  <a:cxn ang="0">
                    <a:pos x="160" y="160"/>
                  </a:cxn>
                  <a:cxn ang="0">
                    <a:pos x="232" y="168"/>
                  </a:cxn>
                  <a:cxn ang="0">
                    <a:pos x="216" y="312"/>
                  </a:cxn>
                  <a:cxn ang="0">
                    <a:pos x="192" y="392"/>
                  </a:cxn>
                  <a:cxn ang="0">
                    <a:pos x="104" y="464"/>
                  </a:cxn>
                  <a:cxn ang="0">
                    <a:pos x="152" y="488"/>
                  </a:cxn>
                  <a:cxn ang="0">
                    <a:pos x="136" y="520"/>
                  </a:cxn>
                  <a:cxn ang="0">
                    <a:pos x="176" y="544"/>
                  </a:cxn>
                  <a:cxn ang="0">
                    <a:pos x="192" y="576"/>
                  </a:cxn>
                  <a:cxn ang="0">
                    <a:pos x="288" y="584"/>
                  </a:cxn>
                  <a:cxn ang="0">
                    <a:pos x="320" y="592"/>
                  </a:cxn>
                  <a:cxn ang="0">
                    <a:pos x="384" y="640"/>
                  </a:cxn>
                  <a:cxn ang="0">
                    <a:pos x="424" y="664"/>
                  </a:cxn>
                  <a:cxn ang="0">
                    <a:pos x="432" y="624"/>
                  </a:cxn>
                  <a:cxn ang="0">
                    <a:pos x="480" y="696"/>
                  </a:cxn>
                  <a:cxn ang="0">
                    <a:pos x="496" y="680"/>
                  </a:cxn>
                  <a:cxn ang="0">
                    <a:pos x="552" y="680"/>
                  </a:cxn>
                  <a:cxn ang="0">
                    <a:pos x="592" y="632"/>
                  </a:cxn>
                  <a:cxn ang="0">
                    <a:pos x="600" y="528"/>
                  </a:cxn>
                  <a:cxn ang="0">
                    <a:pos x="664" y="536"/>
                  </a:cxn>
                  <a:cxn ang="0">
                    <a:pos x="680" y="344"/>
                  </a:cxn>
                  <a:cxn ang="0">
                    <a:pos x="696" y="296"/>
                  </a:cxn>
                  <a:cxn ang="0">
                    <a:pos x="704" y="256"/>
                  </a:cxn>
                  <a:cxn ang="0">
                    <a:pos x="608" y="320"/>
                  </a:cxn>
                  <a:cxn ang="0">
                    <a:pos x="560" y="360"/>
                  </a:cxn>
                  <a:cxn ang="0">
                    <a:pos x="488" y="304"/>
                  </a:cxn>
                  <a:cxn ang="0">
                    <a:pos x="440" y="280"/>
                  </a:cxn>
                  <a:cxn ang="0">
                    <a:pos x="376" y="256"/>
                  </a:cxn>
                  <a:cxn ang="0">
                    <a:pos x="360" y="240"/>
                  </a:cxn>
                  <a:cxn ang="0">
                    <a:pos x="336" y="248"/>
                  </a:cxn>
                  <a:cxn ang="0">
                    <a:pos x="264" y="128"/>
                  </a:cxn>
                  <a:cxn ang="0">
                    <a:pos x="248" y="88"/>
                  </a:cxn>
                  <a:cxn ang="0">
                    <a:pos x="144" y="24"/>
                  </a:cxn>
                  <a:cxn ang="0">
                    <a:pos x="16" y="16"/>
                  </a:cxn>
                </a:cxnLst>
                <a:rect l="0" t="0" r="r" b="b"/>
                <a:pathLst>
                  <a:path w="705" h="697">
                    <a:moveTo>
                      <a:pt x="8" y="32"/>
                    </a:moveTo>
                    <a:lnTo>
                      <a:pt x="16" y="64"/>
                    </a:lnTo>
                    <a:lnTo>
                      <a:pt x="0" y="96"/>
                    </a:lnTo>
                    <a:lnTo>
                      <a:pt x="32" y="104"/>
                    </a:lnTo>
                    <a:lnTo>
                      <a:pt x="48" y="88"/>
                    </a:lnTo>
                    <a:lnTo>
                      <a:pt x="72" y="104"/>
                    </a:lnTo>
                    <a:lnTo>
                      <a:pt x="88" y="152"/>
                    </a:lnTo>
                    <a:lnTo>
                      <a:pt x="104" y="176"/>
                    </a:lnTo>
                    <a:lnTo>
                      <a:pt x="144" y="160"/>
                    </a:lnTo>
                    <a:lnTo>
                      <a:pt x="160" y="160"/>
                    </a:lnTo>
                    <a:lnTo>
                      <a:pt x="192" y="128"/>
                    </a:lnTo>
                    <a:lnTo>
                      <a:pt x="232" y="168"/>
                    </a:lnTo>
                    <a:lnTo>
                      <a:pt x="208" y="248"/>
                    </a:lnTo>
                    <a:lnTo>
                      <a:pt x="216" y="312"/>
                    </a:lnTo>
                    <a:lnTo>
                      <a:pt x="192" y="336"/>
                    </a:lnTo>
                    <a:lnTo>
                      <a:pt x="192" y="392"/>
                    </a:lnTo>
                    <a:lnTo>
                      <a:pt x="176" y="368"/>
                    </a:lnTo>
                    <a:lnTo>
                      <a:pt x="104" y="464"/>
                    </a:lnTo>
                    <a:lnTo>
                      <a:pt x="128" y="504"/>
                    </a:lnTo>
                    <a:lnTo>
                      <a:pt x="152" y="488"/>
                    </a:lnTo>
                    <a:lnTo>
                      <a:pt x="160" y="504"/>
                    </a:lnTo>
                    <a:lnTo>
                      <a:pt x="136" y="520"/>
                    </a:lnTo>
                    <a:lnTo>
                      <a:pt x="136" y="544"/>
                    </a:lnTo>
                    <a:lnTo>
                      <a:pt x="176" y="544"/>
                    </a:lnTo>
                    <a:lnTo>
                      <a:pt x="192" y="536"/>
                    </a:lnTo>
                    <a:lnTo>
                      <a:pt x="192" y="576"/>
                    </a:lnTo>
                    <a:lnTo>
                      <a:pt x="232" y="600"/>
                    </a:lnTo>
                    <a:lnTo>
                      <a:pt x="288" y="584"/>
                    </a:lnTo>
                    <a:lnTo>
                      <a:pt x="288" y="608"/>
                    </a:lnTo>
                    <a:lnTo>
                      <a:pt x="320" y="592"/>
                    </a:lnTo>
                    <a:lnTo>
                      <a:pt x="368" y="640"/>
                    </a:lnTo>
                    <a:lnTo>
                      <a:pt x="384" y="640"/>
                    </a:lnTo>
                    <a:lnTo>
                      <a:pt x="400" y="672"/>
                    </a:lnTo>
                    <a:lnTo>
                      <a:pt x="424" y="664"/>
                    </a:lnTo>
                    <a:lnTo>
                      <a:pt x="424" y="632"/>
                    </a:lnTo>
                    <a:lnTo>
                      <a:pt x="432" y="624"/>
                    </a:lnTo>
                    <a:lnTo>
                      <a:pt x="432" y="664"/>
                    </a:lnTo>
                    <a:lnTo>
                      <a:pt x="480" y="696"/>
                    </a:lnTo>
                    <a:lnTo>
                      <a:pt x="488" y="672"/>
                    </a:lnTo>
                    <a:lnTo>
                      <a:pt x="496" y="680"/>
                    </a:lnTo>
                    <a:lnTo>
                      <a:pt x="528" y="648"/>
                    </a:lnTo>
                    <a:lnTo>
                      <a:pt x="552" y="680"/>
                    </a:lnTo>
                    <a:lnTo>
                      <a:pt x="600" y="680"/>
                    </a:lnTo>
                    <a:lnTo>
                      <a:pt x="592" y="632"/>
                    </a:lnTo>
                    <a:lnTo>
                      <a:pt x="568" y="576"/>
                    </a:lnTo>
                    <a:lnTo>
                      <a:pt x="600" y="528"/>
                    </a:lnTo>
                    <a:lnTo>
                      <a:pt x="632" y="520"/>
                    </a:lnTo>
                    <a:lnTo>
                      <a:pt x="664" y="536"/>
                    </a:lnTo>
                    <a:lnTo>
                      <a:pt x="688" y="424"/>
                    </a:lnTo>
                    <a:lnTo>
                      <a:pt x="680" y="344"/>
                    </a:lnTo>
                    <a:lnTo>
                      <a:pt x="696" y="328"/>
                    </a:lnTo>
                    <a:lnTo>
                      <a:pt x="696" y="296"/>
                    </a:lnTo>
                    <a:lnTo>
                      <a:pt x="680" y="288"/>
                    </a:lnTo>
                    <a:lnTo>
                      <a:pt x="704" y="256"/>
                    </a:lnTo>
                    <a:lnTo>
                      <a:pt x="680" y="256"/>
                    </a:lnTo>
                    <a:lnTo>
                      <a:pt x="608" y="320"/>
                    </a:lnTo>
                    <a:lnTo>
                      <a:pt x="608" y="336"/>
                    </a:lnTo>
                    <a:lnTo>
                      <a:pt x="560" y="360"/>
                    </a:lnTo>
                    <a:lnTo>
                      <a:pt x="520" y="360"/>
                    </a:lnTo>
                    <a:lnTo>
                      <a:pt x="488" y="304"/>
                    </a:lnTo>
                    <a:lnTo>
                      <a:pt x="488" y="280"/>
                    </a:lnTo>
                    <a:lnTo>
                      <a:pt x="440" y="280"/>
                    </a:lnTo>
                    <a:lnTo>
                      <a:pt x="416" y="256"/>
                    </a:lnTo>
                    <a:lnTo>
                      <a:pt x="376" y="256"/>
                    </a:lnTo>
                    <a:lnTo>
                      <a:pt x="376" y="240"/>
                    </a:lnTo>
                    <a:lnTo>
                      <a:pt x="360" y="240"/>
                    </a:lnTo>
                    <a:lnTo>
                      <a:pt x="360" y="256"/>
                    </a:lnTo>
                    <a:lnTo>
                      <a:pt x="336" y="248"/>
                    </a:lnTo>
                    <a:lnTo>
                      <a:pt x="296" y="176"/>
                    </a:lnTo>
                    <a:lnTo>
                      <a:pt x="264" y="128"/>
                    </a:lnTo>
                    <a:lnTo>
                      <a:pt x="248" y="104"/>
                    </a:lnTo>
                    <a:lnTo>
                      <a:pt x="248" y="88"/>
                    </a:lnTo>
                    <a:lnTo>
                      <a:pt x="200" y="24"/>
                    </a:lnTo>
                    <a:lnTo>
                      <a:pt x="144" y="24"/>
                    </a:lnTo>
                    <a:lnTo>
                      <a:pt x="104" y="0"/>
                    </a:lnTo>
                    <a:lnTo>
                      <a:pt x="16" y="16"/>
                    </a:lnTo>
                    <a:lnTo>
                      <a:pt x="8" y="32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2" name="Freeform 8"/>
              <p:cNvSpPr>
                <a:spLocks/>
              </p:cNvSpPr>
              <p:nvPr/>
            </p:nvSpPr>
            <p:spPr bwMode="invGray">
              <a:xfrm>
                <a:off x="6621463" y="1938338"/>
                <a:ext cx="1008062" cy="706437"/>
              </a:xfrm>
              <a:custGeom>
                <a:avLst/>
                <a:gdLst/>
                <a:ahLst/>
                <a:cxnLst>
                  <a:cxn ang="0">
                    <a:pos x="528" y="144"/>
                  </a:cxn>
                  <a:cxn ang="0">
                    <a:pos x="480" y="144"/>
                  </a:cxn>
                  <a:cxn ang="0">
                    <a:pos x="456" y="120"/>
                  </a:cxn>
                  <a:cxn ang="0">
                    <a:pos x="424" y="152"/>
                  </a:cxn>
                  <a:cxn ang="0">
                    <a:pos x="416" y="136"/>
                  </a:cxn>
                  <a:cxn ang="0">
                    <a:pos x="408" y="160"/>
                  </a:cxn>
                  <a:cxn ang="0">
                    <a:pos x="360" y="128"/>
                  </a:cxn>
                  <a:cxn ang="0">
                    <a:pos x="360" y="88"/>
                  </a:cxn>
                  <a:cxn ang="0">
                    <a:pos x="344" y="96"/>
                  </a:cxn>
                  <a:cxn ang="0">
                    <a:pos x="352" y="128"/>
                  </a:cxn>
                  <a:cxn ang="0">
                    <a:pos x="328" y="128"/>
                  </a:cxn>
                  <a:cxn ang="0">
                    <a:pos x="312" y="104"/>
                  </a:cxn>
                  <a:cxn ang="0">
                    <a:pos x="296" y="104"/>
                  </a:cxn>
                  <a:cxn ang="0">
                    <a:pos x="248" y="56"/>
                  </a:cxn>
                  <a:cxn ang="0">
                    <a:pos x="216" y="72"/>
                  </a:cxn>
                  <a:cxn ang="0">
                    <a:pos x="216" y="56"/>
                  </a:cxn>
                  <a:cxn ang="0">
                    <a:pos x="160" y="64"/>
                  </a:cxn>
                  <a:cxn ang="0">
                    <a:pos x="120" y="40"/>
                  </a:cxn>
                  <a:cxn ang="0">
                    <a:pos x="120" y="0"/>
                  </a:cxn>
                  <a:cxn ang="0">
                    <a:pos x="104" y="8"/>
                  </a:cxn>
                  <a:cxn ang="0">
                    <a:pos x="64" y="8"/>
                  </a:cxn>
                  <a:cxn ang="0">
                    <a:pos x="72" y="56"/>
                  </a:cxn>
                  <a:cxn ang="0">
                    <a:pos x="48" y="56"/>
                  </a:cxn>
                  <a:cxn ang="0">
                    <a:pos x="8" y="32"/>
                  </a:cxn>
                  <a:cxn ang="0">
                    <a:pos x="0" y="56"/>
                  </a:cxn>
                  <a:cxn ang="0">
                    <a:pos x="32" y="88"/>
                  </a:cxn>
                  <a:cxn ang="0">
                    <a:pos x="24" y="120"/>
                  </a:cxn>
                  <a:cxn ang="0">
                    <a:pos x="48" y="160"/>
                  </a:cxn>
                  <a:cxn ang="0">
                    <a:pos x="88" y="136"/>
                  </a:cxn>
                  <a:cxn ang="0">
                    <a:pos x="112" y="184"/>
                  </a:cxn>
                  <a:cxn ang="0">
                    <a:pos x="112" y="224"/>
                  </a:cxn>
                  <a:cxn ang="0">
                    <a:pos x="152" y="224"/>
                  </a:cxn>
                  <a:cxn ang="0">
                    <a:pos x="168" y="264"/>
                  </a:cxn>
                  <a:cxn ang="0">
                    <a:pos x="176" y="232"/>
                  </a:cxn>
                  <a:cxn ang="0">
                    <a:pos x="208" y="280"/>
                  </a:cxn>
                  <a:cxn ang="0">
                    <a:pos x="232" y="320"/>
                  </a:cxn>
                  <a:cxn ang="0">
                    <a:pos x="232" y="344"/>
                  </a:cxn>
                  <a:cxn ang="0">
                    <a:pos x="264" y="400"/>
                  </a:cxn>
                  <a:cxn ang="0">
                    <a:pos x="288" y="376"/>
                  </a:cxn>
                  <a:cxn ang="0">
                    <a:pos x="304" y="328"/>
                  </a:cxn>
                  <a:cxn ang="0">
                    <a:pos x="320" y="320"/>
                  </a:cxn>
                  <a:cxn ang="0">
                    <a:pos x="336" y="328"/>
                  </a:cxn>
                  <a:cxn ang="0">
                    <a:pos x="328" y="344"/>
                  </a:cxn>
                  <a:cxn ang="0">
                    <a:pos x="376" y="344"/>
                  </a:cxn>
                  <a:cxn ang="0">
                    <a:pos x="392" y="328"/>
                  </a:cxn>
                  <a:cxn ang="0">
                    <a:pos x="392" y="312"/>
                  </a:cxn>
                  <a:cxn ang="0">
                    <a:pos x="384" y="296"/>
                  </a:cxn>
                  <a:cxn ang="0">
                    <a:pos x="432" y="272"/>
                  </a:cxn>
                  <a:cxn ang="0">
                    <a:pos x="440" y="264"/>
                  </a:cxn>
                  <a:cxn ang="0">
                    <a:pos x="440" y="248"/>
                  </a:cxn>
                  <a:cxn ang="0">
                    <a:pos x="456" y="240"/>
                  </a:cxn>
                  <a:cxn ang="0">
                    <a:pos x="456" y="192"/>
                  </a:cxn>
                  <a:cxn ang="0">
                    <a:pos x="472" y="192"/>
                  </a:cxn>
                  <a:cxn ang="0">
                    <a:pos x="480" y="216"/>
                  </a:cxn>
                  <a:cxn ang="0">
                    <a:pos x="504" y="232"/>
                  </a:cxn>
                  <a:cxn ang="0">
                    <a:pos x="512" y="224"/>
                  </a:cxn>
                  <a:cxn ang="0">
                    <a:pos x="504" y="208"/>
                  </a:cxn>
                  <a:cxn ang="0">
                    <a:pos x="504" y="192"/>
                  </a:cxn>
                  <a:cxn ang="0">
                    <a:pos x="528" y="184"/>
                  </a:cxn>
                  <a:cxn ang="0">
                    <a:pos x="528" y="144"/>
                  </a:cxn>
                </a:cxnLst>
                <a:rect l="0" t="0" r="r" b="b"/>
                <a:pathLst>
                  <a:path w="529" h="401">
                    <a:moveTo>
                      <a:pt x="528" y="144"/>
                    </a:moveTo>
                    <a:lnTo>
                      <a:pt x="480" y="144"/>
                    </a:lnTo>
                    <a:lnTo>
                      <a:pt x="456" y="120"/>
                    </a:lnTo>
                    <a:lnTo>
                      <a:pt x="424" y="152"/>
                    </a:lnTo>
                    <a:lnTo>
                      <a:pt x="416" y="136"/>
                    </a:lnTo>
                    <a:lnTo>
                      <a:pt x="408" y="160"/>
                    </a:lnTo>
                    <a:lnTo>
                      <a:pt x="360" y="128"/>
                    </a:lnTo>
                    <a:lnTo>
                      <a:pt x="360" y="88"/>
                    </a:lnTo>
                    <a:lnTo>
                      <a:pt x="344" y="96"/>
                    </a:lnTo>
                    <a:lnTo>
                      <a:pt x="352" y="128"/>
                    </a:lnTo>
                    <a:lnTo>
                      <a:pt x="328" y="128"/>
                    </a:lnTo>
                    <a:lnTo>
                      <a:pt x="312" y="104"/>
                    </a:lnTo>
                    <a:lnTo>
                      <a:pt x="296" y="104"/>
                    </a:lnTo>
                    <a:lnTo>
                      <a:pt x="248" y="56"/>
                    </a:lnTo>
                    <a:lnTo>
                      <a:pt x="216" y="72"/>
                    </a:lnTo>
                    <a:lnTo>
                      <a:pt x="216" y="56"/>
                    </a:lnTo>
                    <a:lnTo>
                      <a:pt x="160" y="64"/>
                    </a:lnTo>
                    <a:lnTo>
                      <a:pt x="120" y="40"/>
                    </a:lnTo>
                    <a:lnTo>
                      <a:pt x="120" y="0"/>
                    </a:lnTo>
                    <a:lnTo>
                      <a:pt x="104" y="8"/>
                    </a:lnTo>
                    <a:lnTo>
                      <a:pt x="64" y="8"/>
                    </a:lnTo>
                    <a:lnTo>
                      <a:pt x="72" y="56"/>
                    </a:lnTo>
                    <a:lnTo>
                      <a:pt x="48" y="56"/>
                    </a:lnTo>
                    <a:lnTo>
                      <a:pt x="8" y="32"/>
                    </a:lnTo>
                    <a:lnTo>
                      <a:pt x="0" y="56"/>
                    </a:lnTo>
                    <a:lnTo>
                      <a:pt x="32" y="88"/>
                    </a:lnTo>
                    <a:lnTo>
                      <a:pt x="24" y="120"/>
                    </a:lnTo>
                    <a:lnTo>
                      <a:pt x="48" y="160"/>
                    </a:lnTo>
                    <a:lnTo>
                      <a:pt x="88" y="136"/>
                    </a:lnTo>
                    <a:lnTo>
                      <a:pt x="112" y="184"/>
                    </a:lnTo>
                    <a:lnTo>
                      <a:pt x="112" y="224"/>
                    </a:lnTo>
                    <a:lnTo>
                      <a:pt x="152" y="224"/>
                    </a:lnTo>
                    <a:lnTo>
                      <a:pt x="168" y="264"/>
                    </a:lnTo>
                    <a:lnTo>
                      <a:pt x="176" y="232"/>
                    </a:lnTo>
                    <a:lnTo>
                      <a:pt x="208" y="280"/>
                    </a:lnTo>
                    <a:lnTo>
                      <a:pt x="232" y="320"/>
                    </a:lnTo>
                    <a:lnTo>
                      <a:pt x="232" y="344"/>
                    </a:lnTo>
                    <a:lnTo>
                      <a:pt x="264" y="400"/>
                    </a:lnTo>
                    <a:lnTo>
                      <a:pt x="288" y="376"/>
                    </a:lnTo>
                    <a:lnTo>
                      <a:pt x="304" y="328"/>
                    </a:lnTo>
                    <a:lnTo>
                      <a:pt x="320" y="320"/>
                    </a:lnTo>
                    <a:lnTo>
                      <a:pt x="336" y="328"/>
                    </a:lnTo>
                    <a:lnTo>
                      <a:pt x="328" y="344"/>
                    </a:lnTo>
                    <a:lnTo>
                      <a:pt x="376" y="344"/>
                    </a:lnTo>
                    <a:lnTo>
                      <a:pt x="392" y="328"/>
                    </a:lnTo>
                    <a:lnTo>
                      <a:pt x="392" y="312"/>
                    </a:lnTo>
                    <a:lnTo>
                      <a:pt x="384" y="296"/>
                    </a:lnTo>
                    <a:lnTo>
                      <a:pt x="432" y="272"/>
                    </a:lnTo>
                    <a:lnTo>
                      <a:pt x="440" y="264"/>
                    </a:lnTo>
                    <a:lnTo>
                      <a:pt x="440" y="248"/>
                    </a:lnTo>
                    <a:lnTo>
                      <a:pt x="456" y="240"/>
                    </a:lnTo>
                    <a:lnTo>
                      <a:pt x="456" y="192"/>
                    </a:lnTo>
                    <a:lnTo>
                      <a:pt x="472" y="192"/>
                    </a:lnTo>
                    <a:lnTo>
                      <a:pt x="480" y="216"/>
                    </a:lnTo>
                    <a:lnTo>
                      <a:pt x="504" y="232"/>
                    </a:lnTo>
                    <a:lnTo>
                      <a:pt x="512" y="224"/>
                    </a:lnTo>
                    <a:lnTo>
                      <a:pt x="504" y="208"/>
                    </a:lnTo>
                    <a:lnTo>
                      <a:pt x="504" y="192"/>
                    </a:lnTo>
                    <a:lnTo>
                      <a:pt x="528" y="184"/>
                    </a:lnTo>
                    <a:lnTo>
                      <a:pt x="528" y="144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3" name="Freeform 9"/>
              <p:cNvSpPr>
                <a:spLocks/>
              </p:cNvSpPr>
              <p:nvPr/>
            </p:nvSpPr>
            <p:spPr bwMode="gray">
              <a:xfrm>
                <a:off x="6408738" y="2330450"/>
                <a:ext cx="719137" cy="693738"/>
              </a:xfrm>
              <a:custGeom>
                <a:avLst/>
                <a:gdLst/>
                <a:ahLst/>
                <a:cxnLst>
                  <a:cxn ang="0">
                    <a:pos x="376" y="176"/>
                  </a:cxn>
                  <a:cxn ang="0">
                    <a:pos x="336" y="120"/>
                  </a:cxn>
                  <a:cxn ang="0">
                    <a:pos x="344" y="96"/>
                  </a:cxn>
                  <a:cxn ang="0">
                    <a:pos x="312" y="40"/>
                  </a:cxn>
                  <a:cxn ang="0">
                    <a:pos x="288" y="8"/>
                  </a:cxn>
                  <a:cxn ang="0">
                    <a:pos x="280" y="40"/>
                  </a:cxn>
                  <a:cxn ang="0">
                    <a:pos x="264" y="0"/>
                  </a:cxn>
                  <a:cxn ang="0">
                    <a:pos x="232" y="0"/>
                  </a:cxn>
                  <a:cxn ang="0">
                    <a:pos x="240" y="24"/>
                  </a:cxn>
                  <a:cxn ang="0">
                    <a:pos x="200" y="56"/>
                  </a:cxn>
                  <a:cxn ang="0">
                    <a:pos x="176" y="56"/>
                  </a:cxn>
                  <a:cxn ang="0">
                    <a:pos x="48" y="144"/>
                  </a:cxn>
                  <a:cxn ang="0">
                    <a:pos x="24" y="112"/>
                  </a:cxn>
                  <a:cxn ang="0">
                    <a:pos x="8" y="112"/>
                  </a:cxn>
                  <a:cxn ang="0">
                    <a:pos x="16" y="136"/>
                  </a:cxn>
                  <a:cxn ang="0">
                    <a:pos x="16" y="160"/>
                  </a:cxn>
                  <a:cxn ang="0">
                    <a:pos x="24" y="184"/>
                  </a:cxn>
                  <a:cxn ang="0">
                    <a:pos x="8" y="184"/>
                  </a:cxn>
                  <a:cxn ang="0">
                    <a:pos x="8" y="216"/>
                  </a:cxn>
                  <a:cxn ang="0">
                    <a:pos x="0" y="232"/>
                  </a:cxn>
                  <a:cxn ang="0">
                    <a:pos x="32" y="240"/>
                  </a:cxn>
                  <a:cxn ang="0">
                    <a:pos x="64" y="296"/>
                  </a:cxn>
                  <a:cxn ang="0">
                    <a:pos x="104" y="240"/>
                  </a:cxn>
                  <a:cxn ang="0">
                    <a:pos x="120" y="208"/>
                  </a:cxn>
                  <a:cxn ang="0">
                    <a:pos x="160" y="200"/>
                  </a:cxn>
                  <a:cxn ang="0">
                    <a:pos x="184" y="216"/>
                  </a:cxn>
                  <a:cxn ang="0">
                    <a:pos x="184" y="224"/>
                  </a:cxn>
                  <a:cxn ang="0">
                    <a:pos x="192" y="224"/>
                  </a:cxn>
                  <a:cxn ang="0">
                    <a:pos x="168" y="280"/>
                  </a:cxn>
                  <a:cxn ang="0">
                    <a:pos x="152" y="280"/>
                  </a:cxn>
                  <a:cxn ang="0">
                    <a:pos x="160" y="312"/>
                  </a:cxn>
                  <a:cxn ang="0">
                    <a:pos x="152" y="320"/>
                  </a:cxn>
                  <a:cxn ang="0">
                    <a:pos x="168" y="320"/>
                  </a:cxn>
                  <a:cxn ang="0">
                    <a:pos x="136" y="376"/>
                  </a:cxn>
                  <a:cxn ang="0">
                    <a:pos x="144" y="392"/>
                  </a:cxn>
                  <a:cxn ang="0">
                    <a:pos x="160" y="376"/>
                  </a:cxn>
                  <a:cxn ang="0">
                    <a:pos x="168" y="352"/>
                  </a:cxn>
                  <a:cxn ang="0">
                    <a:pos x="184" y="352"/>
                  </a:cxn>
                  <a:cxn ang="0">
                    <a:pos x="200" y="336"/>
                  </a:cxn>
                  <a:cxn ang="0">
                    <a:pos x="200" y="312"/>
                  </a:cxn>
                  <a:cxn ang="0">
                    <a:pos x="256" y="280"/>
                  </a:cxn>
                  <a:cxn ang="0">
                    <a:pos x="304" y="264"/>
                  </a:cxn>
                  <a:cxn ang="0">
                    <a:pos x="312" y="224"/>
                  </a:cxn>
                  <a:cxn ang="0">
                    <a:pos x="344" y="200"/>
                  </a:cxn>
                  <a:cxn ang="0">
                    <a:pos x="368" y="192"/>
                  </a:cxn>
                  <a:cxn ang="0">
                    <a:pos x="376" y="176"/>
                  </a:cxn>
                </a:cxnLst>
                <a:rect l="0" t="0" r="r" b="b"/>
                <a:pathLst>
                  <a:path w="377" h="393">
                    <a:moveTo>
                      <a:pt x="376" y="176"/>
                    </a:moveTo>
                    <a:lnTo>
                      <a:pt x="336" y="120"/>
                    </a:lnTo>
                    <a:lnTo>
                      <a:pt x="344" y="96"/>
                    </a:lnTo>
                    <a:lnTo>
                      <a:pt x="312" y="40"/>
                    </a:lnTo>
                    <a:lnTo>
                      <a:pt x="288" y="8"/>
                    </a:lnTo>
                    <a:lnTo>
                      <a:pt x="280" y="40"/>
                    </a:lnTo>
                    <a:lnTo>
                      <a:pt x="264" y="0"/>
                    </a:lnTo>
                    <a:lnTo>
                      <a:pt x="232" y="0"/>
                    </a:lnTo>
                    <a:lnTo>
                      <a:pt x="240" y="24"/>
                    </a:lnTo>
                    <a:lnTo>
                      <a:pt x="200" y="56"/>
                    </a:lnTo>
                    <a:lnTo>
                      <a:pt x="176" y="56"/>
                    </a:lnTo>
                    <a:lnTo>
                      <a:pt x="48" y="144"/>
                    </a:lnTo>
                    <a:lnTo>
                      <a:pt x="24" y="112"/>
                    </a:lnTo>
                    <a:lnTo>
                      <a:pt x="8" y="112"/>
                    </a:lnTo>
                    <a:lnTo>
                      <a:pt x="16" y="136"/>
                    </a:lnTo>
                    <a:lnTo>
                      <a:pt x="16" y="160"/>
                    </a:lnTo>
                    <a:lnTo>
                      <a:pt x="24" y="184"/>
                    </a:lnTo>
                    <a:lnTo>
                      <a:pt x="8" y="184"/>
                    </a:lnTo>
                    <a:lnTo>
                      <a:pt x="8" y="216"/>
                    </a:lnTo>
                    <a:lnTo>
                      <a:pt x="0" y="232"/>
                    </a:lnTo>
                    <a:lnTo>
                      <a:pt x="32" y="240"/>
                    </a:lnTo>
                    <a:lnTo>
                      <a:pt x="64" y="296"/>
                    </a:lnTo>
                    <a:lnTo>
                      <a:pt x="104" y="240"/>
                    </a:lnTo>
                    <a:lnTo>
                      <a:pt x="120" y="208"/>
                    </a:lnTo>
                    <a:lnTo>
                      <a:pt x="160" y="200"/>
                    </a:lnTo>
                    <a:lnTo>
                      <a:pt x="184" y="216"/>
                    </a:lnTo>
                    <a:lnTo>
                      <a:pt x="184" y="224"/>
                    </a:lnTo>
                    <a:lnTo>
                      <a:pt x="192" y="224"/>
                    </a:lnTo>
                    <a:lnTo>
                      <a:pt x="168" y="280"/>
                    </a:lnTo>
                    <a:lnTo>
                      <a:pt x="152" y="280"/>
                    </a:lnTo>
                    <a:lnTo>
                      <a:pt x="160" y="312"/>
                    </a:lnTo>
                    <a:lnTo>
                      <a:pt x="152" y="320"/>
                    </a:lnTo>
                    <a:lnTo>
                      <a:pt x="168" y="320"/>
                    </a:lnTo>
                    <a:lnTo>
                      <a:pt x="136" y="376"/>
                    </a:lnTo>
                    <a:lnTo>
                      <a:pt x="144" y="392"/>
                    </a:lnTo>
                    <a:lnTo>
                      <a:pt x="160" y="376"/>
                    </a:lnTo>
                    <a:lnTo>
                      <a:pt x="168" y="352"/>
                    </a:lnTo>
                    <a:lnTo>
                      <a:pt x="184" y="352"/>
                    </a:lnTo>
                    <a:lnTo>
                      <a:pt x="200" y="336"/>
                    </a:lnTo>
                    <a:lnTo>
                      <a:pt x="200" y="312"/>
                    </a:lnTo>
                    <a:lnTo>
                      <a:pt x="256" y="280"/>
                    </a:lnTo>
                    <a:lnTo>
                      <a:pt x="304" y="264"/>
                    </a:lnTo>
                    <a:lnTo>
                      <a:pt x="312" y="224"/>
                    </a:lnTo>
                    <a:lnTo>
                      <a:pt x="344" y="200"/>
                    </a:lnTo>
                    <a:lnTo>
                      <a:pt x="368" y="192"/>
                    </a:lnTo>
                    <a:lnTo>
                      <a:pt x="376" y="176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gray">
              <a:xfrm>
                <a:off x="5861050" y="2487613"/>
                <a:ext cx="671513" cy="944562"/>
              </a:xfrm>
              <a:custGeom>
                <a:avLst/>
                <a:gdLst/>
                <a:ahLst/>
                <a:cxnLst>
                  <a:cxn ang="0">
                    <a:pos x="320" y="160"/>
                  </a:cxn>
                  <a:cxn ang="0">
                    <a:pos x="296" y="96"/>
                  </a:cxn>
                  <a:cxn ang="0">
                    <a:pos x="248" y="88"/>
                  </a:cxn>
                  <a:cxn ang="0">
                    <a:pos x="224" y="0"/>
                  </a:cxn>
                  <a:cxn ang="0">
                    <a:pos x="176" y="64"/>
                  </a:cxn>
                  <a:cxn ang="0">
                    <a:pos x="136" y="80"/>
                  </a:cxn>
                  <a:cxn ang="0">
                    <a:pos x="80" y="104"/>
                  </a:cxn>
                  <a:cxn ang="0">
                    <a:pos x="32" y="72"/>
                  </a:cxn>
                  <a:cxn ang="0">
                    <a:pos x="8" y="120"/>
                  </a:cxn>
                  <a:cxn ang="0">
                    <a:pos x="56" y="200"/>
                  </a:cxn>
                  <a:cxn ang="0">
                    <a:pos x="24" y="232"/>
                  </a:cxn>
                  <a:cxn ang="0">
                    <a:pos x="64" y="272"/>
                  </a:cxn>
                  <a:cxn ang="0">
                    <a:pos x="32" y="288"/>
                  </a:cxn>
                  <a:cxn ang="0">
                    <a:pos x="16" y="328"/>
                  </a:cxn>
                  <a:cxn ang="0">
                    <a:pos x="32" y="400"/>
                  </a:cxn>
                  <a:cxn ang="0">
                    <a:pos x="24" y="512"/>
                  </a:cxn>
                  <a:cxn ang="0">
                    <a:pos x="88" y="528"/>
                  </a:cxn>
                  <a:cxn ang="0">
                    <a:pos x="112" y="512"/>
                  </a:cxn>
                  <a:cxn ang="0">
                    <a:pos x="152" y="424"/>
                  </a:cxn>
                  <a:cxn ang="0">
                    <a:pos x="232" y="376"/>
                  </a:cxn>
                  <a:cxn ang="0">
                    <a:pos x="240" y="344"/>
                  </a:cxn>
                  <a:cxn ang="0">
                    <a:pos x="192" y="320"/>
                  </a:cxn>
                  <a:cxn ang="0">
                    <a:pos x="184" y="288"/>
                  </a:cxn>
                  <a:cxn ang="0">
                    <a:pos x="160" y="264"/>
                  </a:cxn>
                  <a:cxn ang="0">
                    <a:pos x="104" y="256"/>
                  </a:cxn>
                  <a:cxn ang="0">
                    <a:pos x="136" y="168"/>
                  </a:cxn>
                  <a:cxn ang="0">
                    <a:pos x="160" y="136"/>
                  </a:cxn>
                  <a:cxn ang="0">
                    <a:pos x="192" y="152"/>
                  </a:cxn>
                  <a:cxn ang="0">
                    <a:pos x="208" y="184"/>
                  </a:cxn>
                  <a:cxn ang="0">
                    <a:pos x="224" y="200"/>
                  </a:cxn>
                  <a:cxn ang="0">
                    <a:pos x="256" y="256"/>
                  </a:cxn>
                  <a:cxn ang="0">
                    <a:pos x="272" y="288"/>
                  </a:cxn>
                  <a:cxn ang="0">
                    <a:pos x="328" y="216"/>
                  </a:cxn>
                </a:cxnLst>
                <a:rect l="0" t="0" r="r" b="b"/>
                <a:pathLst>
                  <a:path w="353" h="537">
                    <a:moveTo>
                      <a:pt x="352" y="208"/>
                    </a:moveTo>
                    <a:lnTo>
                      <a:pt x="320" y="160"/>
                    </a:lnTo>
                    <a:lnTo>
                      <a:pt x="288" y="152"/>
                    </a:lnTo>
                    <a:lnTo>
                      <a:pt x="296" y="96"/>
                    </a:lnTo>
                    <a:lnTo>
                      <a:pt x="264" y="104"/>
                    </a:lnTo>
                    <a:lnTo>
                      <a:pt x="248" y="88"/>
                    </a:lnTo>
                    <a:lnTo>
                      <a:pt x="248" y="48"/>
                    </a:lnTo>
                    <a:lnTo>
                      <a:pt x="224" y="0"/>
                    </a:lnTo>
                    <a:lnTo>
                      <a:pt x="176" y="24"/>
                    </a:lnTo>
                    <a:lnTo>
                      <a:pt x="176" y="64"/>
                    </a:lnTo>
                    <a:lnTo>
                      <a:pt x="144" y="56"/>
                    </a:lnTo>
                    <a:lnTo>
                      <a:pt x="136" y="80"/>
                    </a:lnTo>
                    <a:lnTo>
                      <a:pt x="112" y="72"/>
                    </a:lnTo>
                    <a:lnTo>
                      <a:pt x="80" y="104"/>
                    </a:lnTo>
                    <a:lnTo>
                      <a:pt x="56" y="56"/>
                    </a:lnTo>
                    <a:lnTo>
                      <a:pt x="32" y="72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32" y="184"/>
                    </a:lnTo>
                    <a:lnTo>
                      <a:pt x="56" y="200"/>
                    </a:lnTo>
                    <a:lnTo>
                      <a:pt x="32" y="216"/>
                    </a:lnTo>
                    <a:lnTo>
                      <a:pt x="24" y="232"/>
                    </a:lnTo>
                    <a:lnTo>
                      <a:pt x="56" y="232"/>
                    </a:lnTo>
                    <a:lnTo>
                      <a:pt x="64" y="272"/>
                    </a:lnTo>
                    <a:lnTo>
                      <a:pt x="48" y="304"/>
                    </a:lnTo>
                    <a:lnTo>
                      <a:pt x="32" y="288"/>
                    </a:lnTo>
                    <a:lnTo>
                      <a:pt x="16" y="304"/>
                    </a:lnTo>
                    <a:lnTo>
                      <a:pt x="16" y="328"/>
                    </a:lnTo>
                    <a:lnTo>
                      <a:pt x="0" y="344"/>
                    </a:lnTo>
                    <a:lnTo>
                      <a:pt x="32" y="400"/>
                    </a:lnTo>
                    <a:lnTo>
                      <a:pt x="8" y="488"/>
                    </a:lnTo>
                    <a:lnTo>
                      <a:pt x="24" y="512"/>
                    </a:lnTo>
                    <a:lnTo>
                      <a:pt x="72" y="512"/>
                    </a:lnTo>
                    <a:lnTo>
                      <a:pt x="88" y="528"/>
                    </a:lnTo>
                    <a:lnTo>
                      <a:pt x="128" y="536"/>
                    </a:lnTo>
                    <a:lnTo>
                      <a:pt x="112" y="512"/>
                    </a:lnTo>
                    <a:lnTo>
                      <a:pt x="120" y="480"/>
                    </a:lnTo>
                    <a:lnTo>
                      <a:pt x="152" y="424"/>
                    </a:lnTo>
                    <a:lnTo>
                      <a:pt x="192" y="384"/>
                    </a:lnTo>
                    <a:lnTo>
                      <a:pt x="232" y="376"/>
                    </a:lnTo>
                    <a:lnTo>
                      <a:pt x="248" y="360"/>
                    </a:lnTo>
                    <a:lnTo>
                      <a:pt x="240" y="344"/>
                    </a:lnTo>
                    <a:lnTo>
                      <a:pt x="224" y="312"/>
                    </a:lnTo>
                    <a:lnTo>
                      <a:pt x="192" y="320"/>
                    </a:lnTo>
                    <a:lnTo>
                      <a:pt x="176" y="312"/>
                    </a:lnTo>
                    <a:lnTo>
                      <a:pt x="184" y="288"/>
                    </a:lnTo>
                    <a:lnTo>
                      <a:pt x="184" y="248"/>
                    </a:lnTo>
                    <a:lnTo>
                      <a:pt x="160" y="264"/>
                    </a:lnTo>
                    <a:lnTo>
                      <a:pt x="128" y="256"/>
                    </a:lnTo>
                    <a:lnTo>
                      <a:pt x="104" y="256"/>
                    </a:lnTo>
                    <a:lnTo>
                      <a:pt x="104" y="224"/>
                    </a:lnTo>
                    <a:lnTo>
                      <a:pt x="136" y="168"/>
                    </a:lnTo>
                    <a:lnTo>
                      <a:pt x="152" y="168"/>
                    </a:lnTo>
                    <a:lnTo>
                      <a:pt x="160" y="136"/>
                    </a:lnTo>
                    <a:lnTo>
                      <a:pt x="176" y="136"/>
                    </a:lnTo>
                    <a:lnTo>
                      <a:pt x="192" y="152"/>
                    </a:lnTo>
                    <a:lnTo>
                      <a:pt x="216" y="152"/>
                    </a:lnTo>
                    <a:lnTo>
                      <a:pt x="208" y="184"/>
                    </a:lnTo>
                    <a:lnTo>
                      <a:pt x="208" y="200"/>
                    </a:lnTo>
                    <a:lnTo>
                      <a:pt x="224" y="200"/>
                    </a:lnTo>
                    <a:lnTo>
                      <a:pt x="224" y="232"/>
                    </a:lnTo>
                    <a:lnTo>
                      <a:pt x="256" y="256"/>
                    </a:lnTo>
                    <a:lnTo>
                      <a:pt x="264" y="280"/>
                    </a:lnTo>
                    <a:lnTo>
                      <a:pt x="272" y="288"/>
                    </a:lnTo>
                    <a:lnTo>
                      <a:pt x="312" y="256"/>
                    </a:lnTo>
                    <a:lnTo>
                      <a:pt x="328" y="216"/>
                    </a:lnTo>
                    <a:lnTo>
                      <a:pt x="352" y="208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gray">
              <a:xfrm>
                <a:off x="6056313" y="2727325"/>
                <a:ext cx="215900" cy="225425"/>
              </a:xfrm>
              <a:custGeom>
                <a:avLst/>
                <a:gdLst/>
                <a:ahLst/>
                <a:cxnLst>
                  <a:cxn ang="0">
                    <a:pos x="112" y="64"/>
                  </a:cxn>
                  <a:cxn ang="0">
                    <a:pos x="96" y="40"/>
                  </a:cxn>
                  <a:cxn ang="0">
                    <a:pos x="112" y="16"/>
                  </a:cxn>
                  <a:cxn ang="0">
                    <a:pos x="80" y="16"/>
                  </a:cxn>
                  <a:cxn ang="0">
                    <a:pos x="72" y="0"/>
                  </a:cxn>
                  <a:cxn ang="0">
                    <a:pos x="56" y="0"/>
                  </a:cxn>
                  <a:cxn ang="0">
                    <a:pos x="48" y="32"/>
                  </a:cxn>
                  <a:cxn ang="0">
                    <a:pos x="32" y="32"/>
                  </a:cxn>
                  <a:cxn ang="0">
                    <a:pos x="0" y="88"/>
                  </a:cxn>
                  <a:cxn ang="0">
                    <a:pos x="0" y="120"/>
                  </a:cxn>
                  <a:cxn ang="0">
                    <a:pos x="32" y="120"/>
                  </a:cxn>
                  <a:cxn ang="0">
                    <a:pos x="48" y="128"/>
                  </a:cxn>
                  <a:cxn ang="0">
                    <a:pos x="80" y="112"/>
                  </a:cxn>
                  <a:cxn ang="0">
                    <a:pos x="80" y="96"/>
                  </a:cxn>
                  <a:cxn ang="0">
                    <a:pos x="72" y="80"/>
                  </a:cxn>
                  <a:cxn ang="0">
                    <a:pos x="96" y="80"/>
                  </a:cxn>
                  <a:cxn ang="0">
                    <a:pos x="112" y="64"/>
                  </a:cxn>
                </a:cxnLst>
                <a:rect l="0" t="0" r="r" b="b"/>
                <a:pathLst>
                  <a:path w="113" h="129">
                    <a:moveTo>
                      <a:pt x="112" y="64"/>
                    </a:moveTo>
                    <a:lnTo>
                      <a:pt x="96" y="40"/>
                    </a:lnTo>
                    <a:lnTo>
                      <a:pt x="112" y="16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56" y="0"/>
                    </a:lnTo>
                    <a:lnTo>
                      <a:pt x="48" y="32"/>
                    </a:lnTo>
                    <a:lnTo>
                      <a:pt x="32" y="32"/>
                    </a:lnTo>
                    <a:lnTo>
                      <a:pt x="0" y="88"/>
                    </a:lnTo>
                    <a:lnTo>
                      <a:pt x="0" y="120"/>
                    </a:lnTo>
                    <a:lnTo>
                      <a:pt x="32" y="120"/>
                    </a:lnTo>
                    <a:lnTo>
                      <a:pt x="48" y="128"/>
                    </a:lnTo>
                    <a:lnTo>
                      <a:pt x="80" y="112"/>
                    </a:lnTo>
                    <a:lnTo>
                      <a:pt x="80" y="96"/>
                    </a:lnTo>
                    <a:lnTo>
                      <a:pt x="72" y="80"/>
                    </a:lnTo>
                    <a:lnTo>
                      <a:pt x="96" y="80"/>
                    </a:lnTo>
                    <a:lnTo>
                      <a:pt x="112" y="64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6" name="Freeform 12"/>
              <p:cNvSpPr>
                <a:spLocks/>
              </p:cNvSpPr>
              <p:nvPr/>
            </p:nvSpPr>
            <p:spPr bwMode="gray">
              <a:xfrm>
                <a:off x="6194425" y="2838450"/>
                <a:ext cx="169863" cy="212725"/>
              </a:xfrm>
              <a:custGeom>
                <a:avLst/>
                <a:gdLst/>
                <a:ahLst/>
                <a:cxnLst>
                  <a:cxn ang="0">
                    <a:pos x="88" y="80"/>
                  </a:cxn>
                  <a:cxn ang="0">
                    <a:pos x="80" y="56"/>
                  </a:cxn>
                  <a:cxn ang="0">
                    <a:pos x="56" y="40"/>
                  </a:cxn>
                  <a:cxn ang="0">
                    <a:pos x="48" y="8"/>
                  </a:cxn>
                  <a:cxn ang="0">
                    <a:pos x="32" y="0"/>
                  </a:cxn>
                  <a:cxn ang="0">
                    <a:pos x="24" y="8"/>
                  </a:cxn>
                  <a:cxn ang="0">
                    <a:pos x="32" y="48"/>
                  </a:cxn>
                  <a:cxn ang="0">
                    <a:pos x="8" y="48"/>
                  </a:cxn>
                  <a:cxn ang="0">
                    <a:pos x="0" y="112"/>
                  </a:cxn>
                  <a:cxn ang="0">
                    <a:pos x="16" y="120"/>
                  </a:cxn>
                  <a:cxn ang="0">
                    <a:pos x="56" y="112"/>
                  </a:cxn>
                  <a:cxn ang="0">
                    <a:pos x="56" y="80"/>
                  </a:cxn>
                  <a:cxn ang="0">
                    <a:pos x="88" y="80"/>
                  </a:cxn>
                </a:cxnLst>
                <a:rect l="0" t="0" r="r" b="b"/>
                <a:pathLst>
                  <a:path w="89" h="121">
                    <a:moveTo>
                      <a:pt x="88" y="80"/>
                    </a:moveTo>
                    <a:lnTo>
                      <a:pt x="80" y="56"/>
                    </a:lnTo>
                    <a:lnTo>
                      <a:pt x="56" y="40"/>
                    </a:lnTo>
                    <a:lnTo>
                      <a:pt x="48" y="8"/>
                    </a:lnTo>
                    <a:lnTo>
                      <a:pt x="32" y="0"/>
                    </a:lnTo>
                    <a:lnTo>
                      <a:pt x="24" y="8"/>
                    </a:lnTo>
                    <a:lnTo>
                      <a:pt x="32" y="48"/>
                    </a:lnTo>
                    <a:lnTo>
                      <a:pt x="8" y="48"/>
                    </a:lnTo>
                    <a:lnTo>
                      <a:pt x="0" y="112"/>
                    </a:lnTo>
                    <a:lnTo>
                      <a:pt x="16" y="120"/>
                    </a:lnTo>
                    <a:lnTo>
                      <a:pt x="56" y="112"/>
                    </a:lnTo>
                    <a:lnTo>
                      <a:pt x="56" y="80"/>
                    </a:lnTo>
                    <a:lnTo>
                      <a:pt x="88" y="8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7" name="Freeform 13"/>
              <p:cNvSpPr>
                <a:spLocks/>
              </p:cNvSpPr>
              <p:nvPr/>
            </p:nvSpPr>
            <p:spPr bwMode="gray">
              <a:xfrm>
                <a:off x="6194425" y="2852738"/>
                <a:ext cx="65088" cy="71437"/>
              </a:xfrm>
              <a:custGeom>
                <a:avLst/>
                <a:gdLst/>
                <a:ahLst/>
                <a:cxnLst>
                  <a:cxn ang="0">
                    <a:pos x="32" y="40"/>
                  </a:cxn>
                  <a:cxn ang="0">
                    <a:pos x="8" y="40"/>
                  </a:cxn>
                  <a:cxn ang="0">
                    <a:pos x="8" y="24"/>
                  </a:cxn>
                  <a:cxn ang="0">
                    <a:pos x="0" y="0"/>
                  </a:cxn>
                  <a:cxn ang="0">
                    <a:pos x="24" y="8"/>
                  </a:cxn>
                  <a:cxn ang="0">
                    <a:pos x="32" y="40"/>
                  </a:cxn>
                </a:cxnLst>
                <a:rect l="0" t="0" r="r" b="b"/>
                <a:pathLst>
                  <a:path w="33" h="41">
                    <a:moveTo>
                      <a:pt x="32" y="40"/>
                    </a:moveTo>
                    <a:lnTo>
                      <a:pt x="8" y="40"/>
                    </a:lnTo>
                    <a:lnTo>
                      <a:pt x="8" y="24"/>
                    </a:lnTo>
                    <a:lnTo>
                      <a:pt x="0" y="0"/>
                    </a:lnTo>
                    <a:lnTo>
                      <a:pt x="24" y="8"/>
                    </a:lnTo>
                    <a:lnTo>
                      <a:pt x="32" y="40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8" name="Freeform 14"/>
              <p:cNvSpPr>
                <a:spLocks/>
              </p:cNvSpPr>
              <p:nvPr/>
            </p:nvSpPr>
            <p:spPr bwMode="gray">
              <a:xfrm>
                <a:off x="6042025" y="3106738"/>
                <a:ext cx="827088" cy="509587"/>
              </a:xfrm>
              <a:custGeom>
                <a:avLst/>
                <a:gdLst/>
                <a:ahLst/>
                <a:cxnLst>
                  <a:cxn ang="0">
                    <a:pos x="152" y="8"/>
                  </a:cxn>
                  <a:cxn ang="0">
                    <a:pos x="136" y="24"/>
                  </a:cxn>
                  <a:cxn ang="0">
                    <a:pos x="96" y="32"/>
                  </a:cxn>
                  <a:cxn ang="0">
                    <a:pos x="56" y="72"/>
                  </a:cxn>
                  <a:cxn ang="0">
                    <a:pos x="16" y="128"/>
                  </a:cxn>
                  <a:cxn ang="0">
                    <a:pos x="16" y="160"/>
                  </a:cxn>
                  <a:cxn ang="0">
                    <a:pos x="32" y="184"/>
                  </a:cxn>
                  <a:cxn ang="0">
                    <a:pos x="48" y="176"/>
                  </a:cxn>
                  <a:cxn ang="0">
                    <a:pos x="64" y="176"/>
                  </a:cxn>
                  <a:cxn ang="0">
                    <a:pos x="8" y="224"/>
                  </a:cxn>
                  <a:cxn ang="0">
                    <a:pos x="0" y="248"/>
                  </a:cxn>
                  <a:cxn ang="0">
                    <a:pos x="16" y="256"/>
                  </a:cxn>
                  <a:cxn ang="0">
                    <a:pos x="48" y="288"/>
                  </a:cxn>
                  <a:cxn ang="0">
                    <a:pos x="80" y="288"/>
                  </a:cxn>
                  <a:cxn ang="0">
                    <a:pos x="96" y="272"/>
                  </a:cxn>
                  <a:cxn ang="0">
                    <a:pos x="96" y="256"/>
                  </a:cxn>
                  <a:cxn ang="0">
                    <a:pos x="112" y="264"/>
                  </a:cxn>
                  <a:cxn ang="0">
                    <a:pos x="120" y="272"/>
                  </a:cxn>
                  <a:cxn ang="0">
                    <a:pos x="152" y="288"/>
                  </a:cxn>
                  <a:cxn ang="0">
                    <a:pos x="168" y="272"/>
                  </a:cxn>
                  <a:cxn ang="0">
                    <a:pos x="192" y="272"/>
                  </a:cxn>
                  <a:cxn ang="0">
                    <a:pos x="192" y="288"/>
                  </a:cxn>
                  <a:cxn ang="0">
                    <a:pos x="208" y="280"/>
                  </a:cxn>
                  <a:cxn ang="0">
                    <a:pos x="240" y="232"/>
                  </a:cxn>
                  <a:cxn ang="0">
                    <a:pos x="256" y="232"/>
                  </a:cxn>
                  <a:cxn ang="0">
                    <a:pos x="296" y="168"/>
                  </a:cxn>
                  <a:cxn ang="0">
                    <a:pos x="296" y="144"/>
                  </a:cxn>
                  <a:cxn ang="0">
                    <a:pos x="304" y="136"/>
                  </a:cxn>
                  <a:cxn ang="0">
                    <a:pos x="312" y="152"/>
                  </a:cxn>
                  <a:cxn ang="0">
                    <a:pos x="344" y="96"/>
                  </a:cxn>
                  <a:cxn ang="0">
                    <a:pos x="376" y="80"/>
                  </a:cxn>
                  <a:cxn ang="0">
                    <a:pos x="376" y="88"/>
                  </a:cxn>
                  <a:cxn ang="0">
                    <a:pos x="400" y="64"/>
                  </a:cxn>
                  <a:cxn ang="0">
                    <a:pos x="416" y="72"/>
                  </a:cxn>
                  <a:cxn ang="0">
                    <a:pos x="432" y="24"/>
                  </a:cxn>
                  <a:cxn ang="0">
                    <a:pos x="424" y="16"/>
                  </a:cxn>
                  <a:cxn ang="0">
                    <a:pos x="400" y="16"/>
                  </a:cxn>
                  <a:cxn ang="0">
                    <a:pos x="384" y="24"/>
                  </a:cxn>
                  <a:cxn ang="0">
                    <a:pos x="344" y="24"/>
                  </a:cxn>
                  <a:cxn ang="0">
                    <a:pos x="328" y="0"/>
                  </a:cxn>
                  <a:cxn ang="0">
                    <a:pos x="272" y="40"/>
                  </a:cxn>
                  <a:cxn ang="0">
                    <a:pos x="264" y="64"/>
                  </a:cxn>
                  <a:cxn ang="0">
                    <a:pos x="248" y="64"/>
                  </a:cxn>
                  <a:cxn ang="0">
                    <a:pos x="200" y="64"/>
                  </a:cxn>
                  <a:cxn ang="0">
                    <a:pos x="200" y="48"/>
                  </a:cxn>
                  <a:cxn ang="0">
                    <a:pos x="216" y="32"/>
                  </a:cxn>
                  <a:cxn ang="0">
                    <a:pos x="200" y="0"/>
                  </a:cxn>
                  <a:cxn ang="0">
                    <a:pos x="176" y="0"/>
                  </a:cxn>
                  <a:cxn ang="0">
                    <a:pos x="168" y="0"/>
                  </a:cxn>
                  <a:cxn ang="0">
                    <a:pos x="160" y="16"/>
                  </a:cxn>
                  <a:cxn ang="0">
                    <a:pos x="152" y="8"/>
                  </a:cxn>
                </a:cxnLst>
                <a:rect l="0" t="0" r="r" b="b"/>
                <a:pathLst>
                  <a:path w="433" h="289">
                    <a:moveTo>
                      <a:pt x="152" y="8"/>
                    </a:moveTo>
                    <a:lnTo>
                      <a:pt x="136" y="24"/>
                    </a:lnTo>
                    <a:lnTo>
                      <a:pt x="96" y="32"/>
                    </a:lnTo>
                    <a:lnTo>
                      <a:pt x="56" y="72"/>
                    </a:lnTo>
                    <a:lnTo>
                      <a:pt x="16" y="128"/>
                    </a:lnTo>
                    <a:lnTo>
                      <a:pt x="16" y="160"/>
                    </a:lnTo>
                    <a:lnTo>
                      <a:pt x="32" y="184"/>
                    </a:lnTo>
                    <a:lnTo>
                      <a:pt x="48" y="176"/>
                    </a:lnTo>
                    <a:lnTo>
                      <a:pt x="64" y="176"/>
                    </a:lnTo>
                    <a:lnTo>
                      <a:pt x="8" y="224"/>
                    </a:lnTo>
                    <a:lnTo>
                      <a:pt x="0" y="248"/>
                    </a:lnTo>
                    <a:lnTo>
                      <a:pt x="16" y="256"/>
                    </a:lnTo>
                    <a:lnTo>
                      <a:pt x="48" y="288"/>
                    </a:lnTo>
                    <a:lnTo>
                      <a:pt x="80" y="288"/>
                    </a:lnTo>
                    <a:lnTo>
                      <a:pt x="96" y="272"/>
                    </a:lnTo>
                    <a:lnTo>
                      <a:pt x="96" y="256"/>
                    </a:lnTo>
                    <a:lnTo>
                      <a:pt x="112" y="264"/>
                    </a:lnTo>
                    <a:lnTo>
                      <a:pt x="120" y="272"/>
                    </a:lnTo>
                    <a:lnTo>
                      <a:pt x="152" y="288"/>
                    </a:lnTo>
                    <a:lnTo>
                      <a:pt x="168" y="272"/>
                    </a:lnTo>
                    <a:lnTo>
                      <a:pt x="192" y="272"/>
                    </a:lnTo>
                    <a:lnTo>
                      <a:pt x="192" y="288"/>
                    </a:lnTo>
                    <a:lnTo>
                      <a:pt x="208" y="280"/>
                    </a:lnTo>
                    <a:lnTo>
                      <a:pt x="240" y="232"/>
                    </a:lnTo>
                    <a:lnTo>
                      <a:pt x="256" y="232"/>
                    </a:lnTo>
                    <a:lnTo>
                      <a:pt x="296" y="168"/>
                    </a:lnTo>
                    <a:lnTo>
                      <a:pt x="296" y="144"/>
                    </a:lnTo>
                    <a:lnTo>
                      <a:pt x="304" y="136"/>
                    </a:lnTo>
                    <a:lnTo>
                      <a:pt x="312" y="152"/>
                    </a:lnTo>
                    <a:lnTo>
                      <a:pt x="344" y="96"/>
                    </a:lnTo>
                    <a:lnTo>
                      <a:pt x="376" y="80"/>
                    </a:lnTo>
                    <a:lnTo>
                      <a:pt x="376" y="88"/>
                    </a:lnTo>
                    <a:lnTo>
                      <a:pt x="400" y="64"/>
                    </a:lnTo>
                    <a:lnTo>
                      <a:pt x="416" y="72"/>
                    </a:lnTo>
                    <a:lnTo>
                      <a:pt x="432" y="24"/>
                    </a:lnTo>
                    <a:lnTo>
                      <a:pt x="424" y="16"/>
                    </a:lnTo>
                    <a:lnTo>
                      <a:pt x="400" y="16"/>
                    </a:lnTo>
                    <a:lnTo>
                      <a:pt x="384" y="24"/>
                    </a:lnTo>
                    <a:lnTo>
                      <a:pt x="344" y="24"/>
                    </a:lnTo>
                    <a:lnTo>
                      <a:pt x="328" y="0"/>
                    </a:lnTo>
                    <a:lnTo>
                      <a:pt x="272" y="40"/>
                    </a:lnTo>
                    <a:lnTo>
                      <a:pt x="264" y="64"/>
                    </a:lnTo>
                    <a:lnTo>
                      <a:pt x="248" y="64"/>
                    </a:lnTo>
                    <a:lnTo>
                      <a:pt x="200" y="64"/>
                    </a:lnTo>
                    <a:lnTo>
                      <a:pt x="200" y="48"/>
                    </a:lnTo>
                    <a:lnTo>
                      <a:pt x="216" y="32"/>
                    </a:lnTo>
                    <a:lnTo>
                      <a:pt x="200" y="0"/>
                    </a:lnTo>
                    <a:lnTo>
                      <a:pt x="176" y="0"/>
                    </a:lnTo>
                    <a:lnTo>
                      <a:pt x="168" y="0"/>
                    </a:lnTo>
                    <a:lnTo>
                      <a:pt x="160" y="16"/>
                    </a:lnTo>
                    <a:lnTo>
                      <a:pt x="152" y="8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69" name="Freeform 15"/>
              <p:cNvSpPr>
                <a:spLocks/>
              </p:cNvSpPr>
              <p:nvPr/>
            </p:nvSpPr>
            <p:spPr bwMode="gray">
              <a:xfrm>
                <a:off x="6211888" y="3514725"/>
                <a:ext cx="685800" cy="563563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152" y="0"/>
                  </a:cxn>
                  <a:cxn ang="0">
                    <a:pos x="120" y="48"/>
                  </a:cxn>
                  <a:cxn ang="0">
                    <a:pos x="96" y="56"/>
                  </a:cxn>
                  <a:cxn ang="0">
                    <a:pos x="96" y="40"/>
                  </a:cxn>
                  <a:cxn ang="0">
                    <a:pos x="80" y="40"/>
                  </a:cxn>
                  <a:cxn ang="0">
                    <a:pos x="64" y="56"/>
                  </a:cxn>
                  <a:cxn ang="0">
                    <a:pos x="32" y="40"/>
                  </a:cxn>
                  <a:cxn ang="0">
                    <a:pos x="24" y="32"/>
                  </a:cxn>
                  <a:cxn ang="0">
                    <a:pos x="8" y="24"/>
                  </a:cxn>
                  <a:cxn ang="0">
                    <a:pos x="8" y="40"/>
                  </a:cxn>
                  <a:cxn ang="0">
                    <a:pos x="0" y="48"/>
                  </a:cxn>
                  <a:cxn ang="0">
                    <a:pos x="32" y="56"/>
                  </a:cxn>
                  <a:cxn ang="0">
                    <a:pos x="40" y="80"/>
                  </a:cxn>
                  <a:cxn ang="0">
                    <a:pos x="56" y="80"/>
                  </a:cxn>
                  <a:cxn ang="0">
                    <a:pos x="80" y="112"/>
                  </a:cxn>
                  <a:cxn ang="0">
                    <a:pos x="104" y="104"/>
                  </a:cxn>
                  <a:cxn ang="0">
                    <a:pos x="104" y="144"/>
                  </a:cxn>
                  <a:cxn ang="0">
                    <a:pos x="136" y="184"/>
                  </a:cxn>
                  <a:cxn ang="0">
                    <a:pos x="152" y="184"/>
                  </a:cxn>
                  <a:cxn ang="0">
                    <a:pos x="160" y="168"/>
                  </a:cxn>
                  <a:cxn ang="0">
                    <a:pos x="184" y="192"/>
                  </a:cxn>
                  <a:cxn ang="0">
                    <a:pos x="168" y="208"/>
                  </a:cxn>
                  <a:cxn ang="0">
                    <a:pos x="160" y="200"/>
                  </a:cxn>
                  <a:cxn ang="0">
                    <a:pos x="144" y="192"/>
                  </a:cxn>
                  <a:cxn ang="0">
                    <a:pos x="144" y="224"/>
                  </a:cxn>
                  <a:cxn ang="0">
                    <a:pos x="136" y="240"/>
                  </a:cxn>
                  <a:cxn ang="0">
                    <a:pos x="160" y="272"/>
                  </a:cxn>
                  <a:cxn ang="0">
                    <a:pos x="160" y="296"/>
                  </a:cxn>
                  <a:cxn ang="0">
                    <a:pos x="200" y="296"/>
                  </a:cxn>
                  <a:cxn ang="0">
                    <a:pos x="216" y="312"/>
                  </a:cxn>
                  <a:cxn ang="0">
                    <a:pos x="240" y="304"/>
                  </a:cxn>
                  <a:cxn ang="0">
                    <a:pos x="272" y="320"/>
                  </a:cxn>
                  <a:cxn ang="0">
                    <a:pos x="296" y="296"/>
                  </a:cxn>
                  <a:cxn ang="0">
                    <a:pos x="320" y="256"/>
                  </a:cxn>
                  <a:cxn ang="0">
                    <a:pos x="288" y="240"/>
                  </a:cxn>
                  <a:cxn ang="0">
                    <a:pos x="320" y="232"/>
                  </a:cxn>
                  <a:cxn ang="0">
                    <a:pos x="328" y="240"/>
                  </a:cxn>
                  <a:cxn ang="0">
                    <a:pos x="360" y="232"/>
                  </a:cxn>
                  <a:cxn ang="0">
                    <a:pos x="360" y="224"/>
                  </a:cxn>
                  <a:cxn ang="0">
                    <a:pos x="320" y="200"/>
                  </a:cxn>
                  <a:cxn ang="0">
                    <a:pos x="320" y="184"/>
                  </a:cxn>
                  <a:cxn ang="0">
                    <a:pos x="304" y="176"/>
                  </a:cxn>
                  <a:cxn ang="0">
                    <a:pos x="288" y="168"/>
                  </a:cxn>
                  <a:cxn ang="0">
                    <a:pos x="272" y="128"/>
                  </a:cxn>
                  <a:cxn ang="0">
                    <a:pos x="232" y="64"/>
                  </a:cxn>
                  <a:cxn ang="0">
                    <a:pos x="232" y="40"/>
                  </a:cxn>
                  <a:cxn ang="0">
                    <a:pos x="192" y="32"/>
                  </a:cxn>
                  <a:cxn ang="0">
                    <a:pos x="176" y="24"/>
                  </a:cxn>
                  <a:cxn ang="0">
                    <a:pos x="168" y="0"/>
                  </a:cxn>
                </a:cxnLst>
                <a:rect l="0" t="0" r="r" b="b"/>
                <a:pathLst>
                  <a:path w="361" h="321">
                    <a:moveTo>
                      <a:pt x="168" y="0"/>
                    </a:moveTo>
                    <a:lnTo>
                      <a:pt x="152" y="0"/>
                    </a:lnTo>
                    <a:lnTo>
                      <a:pt x="120" y="48"/>
                    </a:lnTo>
                    <a:lnTo>
                      <a:pt x="96" y="56"/>
                    </a:lnTo>
                    <a:lnTo>
                      <a:pt x="96" y="40"/>
                    </a:lnTo>
                    <a:lnTo>
                      <a:pt x="80" y="40"/>
                    </a:lnTo>
                    <a:lnTo>
                      <a:pt x="64" y="56"/>
                    </a:lnTo>
                    <a:lnTo>
                      <a:pt x="32" y="40"/>
                    </a:lnTo>
                    <a:lnTo>
                      <a:pt x="24" y="32"/>
                    </a:lnTo>
                    <a:lnTo>
                      <a:pt x="8" y="24"/>
                    </a:lnTo>
                    <a:lnTo>
                      <a:pt x="8" y="40"/>
                    </a:lnTo>
                    <a:lnTo>
                      <a:pt x="0" y="48"/>
                    </a:lnTo>
                    <a:lnTo>
                      <a:pt x="32" y="56"/>
                    </a:lnTo>
                    <a:lnTo>
                      <a:pt x="40" y="80"/>
                    </a:lnTo>
                    <a:lnTo>
                      <a:pt x="56" y="80"/>
                    </a:lnTo>
                    <a:lnTo>
                      <a:pt x="80" y="112"/>
                    </a:lnTo>
                    <a:lnTo>
                      <a:pt x="104" y="104"/>
                    </a:lnTo>
                    <a:lnTo>
                      <a:pt x="104" y="144"/>
                    </a:lnTo>
                    <a:lnTo>
                      <a:pt x="136" y="184"/>
                    </a:lnTo>
                    <a:lnTo>
                      <a:pt x="152" y="184"/>
                    </a:lnTo>
                    <a:lnTo>
                      <a:pt x="160" y="168"/>
                    </a:lnTo>
                    <a:lnTo>
                      <a:pt x="184" y="192"/>
                    </a:lnTo>
                    <a:lnTo>
                      <a:pt x="168" y="208"/>
                    </a:lnTo>
                    <a:lnTo>
                      <a:pt x="160" y="200"/>
                    </a:lnTo>
                    <a:lnTo>
                      <a:pt x="144" y="192"/>
                    </a:lnTo>
                    <a:lnTo>
                      <a:pt x="144" y="224"/>
                    </a:lnTo>
                    <a:lnTo>
                      <a:pt x="136" y="240"/>
                    </a:lnTo>
                    <a:lnTo>
                      <a:pt x="160" y="272"/>
                    </a:lnTo>
                    <a:lnTo>
                      <a:pt x="160" y="296"/>
                    </a:lnTo>
                    <a:lnTo>
                      <a:pt x="200" y="296"/>
                    </a:lnTo>
                    <a:lnTo>
                      <a:pt x="216" y="312"/>
                    </a:lnTo>
                    <a:lnTo>
                      <a:pt x="240" y="304"/>
                    </a:lnTo>
                    <a:lnTo>
                      <a:pt x="272" y="320"/>
                    </a:lnTo>
                    <a:lnTo>
                      <a:pt x="296" y="296"/>
                    </a:lnTo>
                    <a:lnTo>
                      <a:pt x="320" y="256"/>
                    </a:lnTo>
                    <a:lnTo>
                      <a:pt x="288" y="240"/>
                    </a:lnTo>
                    <a:lnTo>
                      <a:pt x="320" y="232"/>
                    </a:lnTo>
                    <a:lnTo>
                      <a:pt x="328" y="240"/>
                    </a:lnTo>
                    <a:lnTo>
                      <a:pt x="360" y="232"/>
                    </a:lnTo>
                    <a:lnTo>
                      <a:pt x="360" y="224"/>
                    </a:lnTo>
                    <a:lnTo>
                      <a:pt x="320" y="200"/>
                    </a:lnTo>
                    <a:lnTo>
                      <a:pt x="320" y="184"/>
                    </a:lnTo>
                    <a:lnTo>
                      <a:pt x="304" y="176"/>
                    </a:lnTo>
                    <a:lnTo>
                      <a:pt x="288" y="168"/>
                    </a:lnTo>
                    <a:lnTo>
                      <a:pt x="272" y="128"/>
                    </a:lnTo>
                    <a:lnTo>
                      <a:pt x="232" y="64"/>
                    </a:lnTo>
                    <a:lnTo>
                      <a:pt x="232" y="40"/>
                    </a:lnTo>
                    <a:lnTo>
                      <a:pt x="192" y="32"/>
                    </a:lnTo>
                    <a:lnTo>
                      <a:pt x="176" y="24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0" name="Freeform 16"/>
              <p:cNvSpPr>
                <a:spLocks/>
              </p:cNvSpPr>
              <p:nvPr/>
            </p:nvSpPr>
            <p:spPr bwMode="invGray">
              <a:xfrm>
                <a:off x="6775450" y="3965575"/>
                <a:ext cx="122238" cy="9683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0" y="40"/>
                  </a:cxn>
                  <a:cxn ang="0">
                    <a:pos x="24" y="56"/>
                  </a:cxn>
                  <a:cxn ang="0">
                    <a:pos x="64" y="40"/>
                  </a:cxn>
                  <a:cxn ang="0">
                    <a:pos x="64" y="24"/>
                  </a:cxn>
                  <a:cxn ang="0">
                    <a:pos x="24" y="0"/>
                  </a:cxn>
                </a:cxnLst>
                <a:rect l="0" t="0" r="r" b="b"/>
                <a:pathLst>
                  <a:path w="65" h="57">
                    <a:moveTo>
                      <a:pt x="24" y="0"/>
                    </a:moveTo>
                    <a:lnTo>
                      <a:pt x="0" y="40"/>
                    </a:lnTo>
                    <a:lnTo>
                      <a:pt x="24" y="56"/>
                    </a:lnTo>
                    <a:lnTo>
                      <a:pt x="64" y="40"/>
                    </a:lnTo>
                    <a:lnTo>
                      <a:pt x="64" y="24"/>
                    </a:lnTo>
                    <a:lnTo>
                      <a:pt x="24" y="0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1" name="Freeform 17"/>
              <p:cNvSpPr>
                <a:spLocks/>
              </p:cNvSpPr>
              <p:nvPr/>
            </p:nvSpPr>
            <p:spPr bwMode="gray">
              <a:xfrm>
                <a:off x="6470650" y="4033838"/>
                <a:ext cx="457200" cy="522287"/>
              </a:xfrm>
              <a:custGeom>
                <a:avLst/>
                <a:gdLst/>
                <a:ahLst/>
                <a:cxnLst>
                  <a:cxn ang="0">
                    <a:pos x="184" y="16"/>
                  </a:cxn>
                  <a:cxn ang="0">
                    <a:pos x="160" y="0"/>
                  </a:cxn>
                  <a:cxn ang="0">
                    <a:pos x="136" y="24"/>
                  </a:cxn>
                  <a:cxn ang="0">
                    <a:pos x="104" y="8"/>
                  </a:cxn>
                  <a:cxn ang="0">
                    <a:pos x="80" y="16"/>
                  </a:cxn>
                  <a:cxn ang="0">
                    <a:pos x="72" y="32"/>
                  </a:cxn>
                  <a:cxn ang="0">
                    <a:pos x="64" y="48"/>
                  </a:cxn>
                  <a:cxn ang="0">
                    <a:pos x="72" y="72"/>
                  </a:cxn>
                  <a:cxn ang="0">
                    <a:pos x="56" y="72"/>
                  </a:cxn>
                  <a:cxn ang="0">
                    <a:pos x="48" y="64"/>
                  </a:cxn>
                  <a:cxn ang="0">
                    <a:pos x="40" y="64"/>
                  </a:cxn>
                  <a:cxn ang="0">
                    <a:pos x="40" y="80"/>
                  </a:cxn>
                  <a:cxn ang="0">
                    <a:pos x="40" y="96"/>
                  </a:cxn>
                  <a:cxn ang="0">
                    <a:pos x="40" y="96"/>
                  </a:cxn>
                  <a:cxn ang="0">
                    <a:pos x="40" y="112"/>
                  </a:cxn>
                  <a:cxn ang="0">
                    <a:pos x="8" y="136"/>
                  </a:cxn>
                  <a:cxn ang="0">
                    <a:pos x="0" y="144"/>
                  </a:cxn>
                  <a:cxn ang="0">
                    <a:pos x="0" y="176"/>
                  </a:cxn>
                  <a:cxn ang="0">
                    <a:pos x="24" y="192"/>
                  </a:cxn>
                  <a:cxn ang="0">
                    <a:pos x="24" y="232"/>
                  </a:cxn>
                  <a:cxn ang="0">
                    <a:pos x="48" y="232"/>
                  </a:cxn>
                  <a:cxn ang="0">
                    <a:pos x="48" y="248"/>
                  </a:cxn>
                  <a:cxn ang="0">
                    <a:pos x="56" y="264"/>
                  </a:cxn>
                  <a:cxn ang="0">
                    <a:pos x="64" y="288"/>
                  </a:cxn>
                  <a:cxn ang="0">
                    <a:pos x="88" y="288"/>
                  </a:cxn>
                  <a:cxn ang="0">
                    <a:pos x="104" y="264"/>
                  </a:cxn>
                  <a:cxn ang="0">
                    <a:pos x="112" y="264"/>
                  </a:cxn>
                  <a:cxn ang="0">
                    <a:pos x="112" y="280"/>
                  </a:cxn>
                  <a:cxn ang="0">
                    <a:pos x="120" y="288"/>
                  </a:cxn>
                  <a:cxn ang="0">
                    <a:pos x="136" y="288"/>
                  </a:cxn>
                  <a:cxn ang="0">
                    <a:pos x="136" y="280"/>
                  </a:cxn>
                  <a:cxn ang="0">
                    <a:pos x="152" y="280"/>
                  </a:cxn>
                  <a:cxn ang="0">
                    <a:pos x="152" y="288"/>
                  </a:cxn>
                  <a:cxn ang="0">
                    <a:pos x="160" y="296"/>
                  </a:cxn>
                  <a:cxn ang="0">
                    <a:pos x="176" y="288"/>
                  </a:cxn>
                  <a:cxn ang="0">
                    <a:pos x="184" y="256"/>
                  </a:cxn>
                  <a:cxn ang="0">
                    <a:pos x="184" y="224"/>
                  </a:cxn>
                  <a:cxn ang="0">
                    <a:pos x="200" y="224"/>
                  </a:cxn>
                  <a:cxn ang="0">
                    <a:pos x="200" y="216"/>
                  </a:cxn>
                  <a:cxn ang="0">
                    <a:pos x="200" y="200"/>
                  </a:cxn>
                  <a:cxn ang="0">
                    <a:pos x="216" y="216"/>
                  </a:cxn>
                  <a:cxn ang="0">
                    <a:pos x="232" y="192"/>
                  </a:cxn>
                  <a:cxn ang="0">
                    <a:pos x="216" y="176"/>
                  </a:cxn>
                  <a:cxn ang="0">
                    <a:pos x="216" y="168"/>
                  </a:cxn>
                  <a:cxn ang="0">
                    <a:pos x="232" y="160"/>
                  </a:cxn>
                  <a:cxn ang="0">
                    <a:pos x="224" y="136"/>
                  </a:cxn>
                  <a:cxn ang="0">
                    <a:pos x="216" y="128"/>
                  </a:cxn>
                  <a:cxn ang="0">
                    <a:pos x="240" y="136"/>
                  </a:cxn>
                  <a:cxn ang="0">
                    <a:pos x="240" y="104"/>
                  </a:cxn>
                  <a:cxn ang="0">
                    <a:pos x="216" y="120"/>
                  </a:cxn>
                  <a:cxn ang="0">
                    <a:pos x="240" y="80"/>
                  </a:cxn>
                  <a:cxn ang="0">
                    <a:pos x="200" y="56"/>
                  </a:cxn>
                  <a:cxn ang="0">
                    <a:pos x="176" y="56"/>
                  </a:cxn>
                  <a:cxn ang="0">
                    <a:pos x="160" y="72"/>
                  </a:cxn>
                  <a:cxn ang="0">
                    <a:pos x="152" y="48"/>
                  </a:cxn>
                  <a:cxn ang="0">
                    <a:pos x="160" y="40"/>
                  </a:cxn>
                  <a:cxn ang="0">
                    <a:pos x="184" y="16"/>
                  </a:cxn>
                </a:cxnLst>
                <a:rect l="0" t="0" r="r" b="b"/>
                <a:pathLst>
                  <a:path w="241" h="297">
                    <a:moveTo>
                      <a:pt x="184" y="16"/>
                    </a:moveTo>
                    <a:lnTo>
                      <a:pt x="160" y="0"/>
                    </a:lnTo>
                    <a:lnTo>
                      <a:pt x="136" y="24"/>
                    </a:lnTo>
                    <a:lnTo>
                      <a:pt x="104" y="8"/>
                    </a:lnTo>
                    <a:lnTo>
                      <a:pt x="80" y="16"/>
                    </a:lnTo>
                    <a:lnTo>
                      <a:pt x="72" y="32"/>
                    </a:lnTo>
                    <a:lnTo>
                      <a:pt x="64" y="48"/>
                    </a:lnTo>
                    <a:lnTo>
                      <a:pt x="72" y="72"/>
                    </a:lnTo>
                    <a:lnTo>
                      <a:pt x="56" y="72"/>
                    </a:lnTo>
                    <a:lnTo>
                      <a:pt x="48" y="64"/>
                    </a:lnTo>
                    <a:lnTo>
                      <a:pt x="40" y="64"/>
                    </a:lnTo>
                    <a:lnTo>
                      <a:pt x="40" y="80"/>
                    </a:lnTo>
                    <a:lnTo>
                      <a:pt x="40" y="96"/>
                    </a:lnTo>
                    <a:lnTo>
                      <a:pt x="40" y="96"/>
                    </a:lnTo>
                    <a:lnTo>
                      <a:pt x="40" y="112"/>
                    </a:lnTo>
                    <a:lnTo>
                      <a:pt x="8" y="136"/>
                    </a:lnTo>
                    <a:lnTo>
                      <a:pt x="0" y="144"/>
                    </a:lnTo>
                    <a:lnTo>
                      <a:pt x="0" y="176"/>
                    </a:lnTo>
                    <a:lnTo>
                      <a:pt x="24" y="192"/>
                    </a:lnTo>
                    <a:lnTo>
                      <a:pt x="24" y="232"/>
                    </a:lnTo>
                    <a:lnTo>
                      <a:pt x="48" y="232"/>
                    </a:lnTo>
                    <a:lnTo>
                      <a:pt x="48" y="248"/>
                    </a:lnTo>
                    <a:lnTo>
                      <a:pt x="56" y="264"/>
                    </a:lnTo>
                    <a:lnTo>
                      <a:pt x="64" y="288"/>
                    </a:lnTo>
                    <a:lnTo>
                      <a:pt x="88" y="288"/>
                    </a:lnTo>
                    <a:lnTo>
                      <a:pt x="104" y="264"/>
                    </a:lnTo>
                    <a:lnTo>
                      <a:pt x="112" y="264"/>
                    </a:lnTo>
                    <a:lnTo>
                      <a:pt x="112" y="280"/>
                    </a:lnTo>
                    <a:lnTo>
                      <a:pt x="120" y="288"/>
                    </a:lnTo>
                    <a:lnTo>
                      <a:pt x="136" y="288"/>
                    </a:lnTo>
                    <a:lnTo>
                      <a:pt x="136" y="280"/>
                    </a:lnTo>
                    <a:lnTo>
                      <a:pt x="152" y="280"/>
                    </a:lnTo>
                    <a:lnTo>
                      <a:pt x="152" y="288"/>
                    </a:lnTo>
                    <a:lnTo>
                      <a:pt x="160" y="296"/>
                    </a:lnTo>
                    <a:lnTo>
                      <a:pt x="176" y="288"/>
                    </a:lnTo>
                    <a:lnTo>
                      <a:pt x="184" y="256"/>
                    </a:lnTo>
                    <a:lnTo>
                      <a:pt x="184" y="224"/>
                    </a:lnTo>
                    <a:lnTo>
                      <a:pt x="200" y="224"/>
                    </a:lnTo>
                    <a:lnTo>
                      <a:pt x="200" y="216"/>
                    </a:lnTo>
                    <a:lnTo>
                      <a:pt x="200" y="200"/>
                    </a:lnTo>
                    <a:lnTo>
                      <a:pt x="216" y="216"/>
                    </a:lnTo>
                    <a:lnTo>
                      <a:pt x="232" y="192"/>
                    </a:lnTo>
                    <a:lnTo>
                      <a:pt x="216" y="176"/>
                    </a:lnTo>
                    <a:lnTo>
                      <a:pt x="216" y="168"/>
                    </a:lnTo>
                    <a:lnTo>
                      <a:pt x="232" y="160"/>
                    </a:lnTo>
                    <a:lnTo>
                      <a:pt x="224" y="136"/>
                    </a:lnTo>
                    <a:lnTo>
                      <a:pt x="216" y="128"/>
                    </a:lnTo>
                    <a:lnTo>
                      <a:pt x="240" y="136"/>
                    </a:lnTo>
                    <a:lnTo>
                      <a:pt x="240" y="104"/>
                    </a:lnTo>
                    <a:lnTo>
                      <a:pt x="216" y="120"/>
                    </a:lnTo>
                    <a:lnTo>
                      <a:pt x="240" y="80"/>
                    </a:lnTo>
                    <a:lnTo>
                      <a:pt x="200" y="56"/>
                    </a:lnTo>
                    <a:lnTo>
                      <a:pt x="176" y="56"/>
                    </a:lnTo>
                    <a:lnTo>
                      <a:pt x="160" y="72"/>
                    </a:lnTo>
                    <a:lnTo>
                      <a:pt x="152" y="48"/>
                    </a:lnTo>
                    <a:lnTo>
                      <a:pt x="160" y="40"/>
                    </a:lnTo>
                    <a:lnTo>
                      <a:pt x="184" y="16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2" name="Freeform 18"/>
              <p:cNvSpPr>
                <a:spLocks/>
              </p:cNvSpPr>
              <p:nvPr/>
            </p:nvSpPr>
            <p:spPr bwMode="gray">
              <a:xfrm>
                <a:off x="6240463" y="4443413"/>
                <a:ext cx="520700" cy="649287"/>
              </a:xfrm>
              <a:custGeom>
                <a:avLst/>
                <a:gdLst/>
                <a:ahLst/>
                <a:cxnLst>
                  <a:cxn ang="0">
                    <a:pos x="272" y="56"/>
                  </a:cxn>
                  <a:cxn ang="0">
                    <a:pos x="272" y="48"/>
                  </a:cxn>
                  <a:cxn ang="0">
                    <a:pos x="256" y="48"/>
                  </a:cxn>
                  <a:cxn ang="0">
                    <a:pos x="256" y="56"/>
                  </a:cxn>
                  <a:cxn ang="0">
                    <a:pos x="240" y="56"/>
                  </a:cxn>
                  <a:cxn ang="0">
                    <a:pos x="232" y="56"/>
                  </a:cxn>
                  <a:cxn ang="0">
                    <a:pos x="232" y="32"/>
                  </a:cxn>
                  <a:cxn ang="0">
                    <a:pos x="224" y="32"/>
                  </a:cxn>
                  <a:cxn ang="0">
                    <a:pos x="208" y="56"/>
                  </a:cxn>
                  <a:cxn ang="0">
                    <a:pos x="184" y="56"/>
                  </a:cxn>
                  <a:cxn ang="0">
                    <a:pos x="176" y="32"/>
                  </a:cxn>
                  <a:cxn ang="0">
                    <a:pos x="168" y="16"/>
                  </a:cxn>
                  <a:cxn ang="0">
                    <a:pos x="160" y="0"/>
                  </a:cxn>
                  <a:cxn ang="0">
                    <a:pos x="144" y="0"/>
                  </a:cxn>
                  <a:cxn ang="0">
                    <a:pos x="144" y="8"/>
                  </a:cxn>
                  <a:cxn ang="0">
                    <a:pos x="112" y="16"/>
                  </a:cxn>
                  <a:cxn ang="0">
                    <a:pos x="112" y="32"/>
                  </a:cxn>
                  <a:cxn ang="0">
                    <a:pos x="80" y="32"/>
                  </a:cxn>
                  <a:cxn ang="0">
                    <a:pos x="64" y="48"/>
                  </a:cxn>
                  <a:cxn ang="0">
                    <a:pos x="64" y="72"/>
                  </a:cxn>
                  <a:cxn ang="0">
                    <a:pos x="72" y="88"/>
                  </a:cxn>
                  <a:cxn ang="0">
                    <a:pos x="48" y="112"/>
                  </a:cxn>
                  <a:cxn ang="0">
                    <a:pos x="40" y="112"/>
                  </a:cxn>
                  <a:cxn ang="0">
                    <a:pos x="32" y="144"/>
                  </a:cxn>
                  <a:cxn ang="0">
                    <a:pos x="32" y="160"/>
                  </a:cxn>
                  <a:cxn ang="0">
                    <a:pos x="32" y="176"/>
                  </a:cxn>
                  <a:cxn ang="0">
                    <a:pos x="16" y="200"/>
                  </a:cxn>
                  <a:cxn ang="0">
                    <a:pos x="8" y="216"/>
                  </a:cxn>
                  <a:cxn ang="0">
                    <a:pos x="0" y="256"/>
                  </a:cxn>
                  <a:cxn ang="0">
                    <a:pos x="8" y="272"/>
                  </a:cxn>
                  <a:cxn ang="0">
                    <a:pos x="56" y="272"/>
                  </a:cxn>
                  <a:cxn ang="0">
                    <a:pos x="80" y="328"/>
                  </a:cxn>
                  <a:cxn ang="0">
                    <a:pos x="88" y="368"/>
                  </a:cxn>
                  <a:cxn ang="0">
                    <a:pos x="112" y="328"/>
                  </a:cxn>
                  <a:cxn ang="0">
                    <a:pos x="120" y="336"/>
                  </a:cxn>
                  <a:cxn ang="0">
                    <a:pos x="152" y="304"/>
                  </a:cxn>
                  <a:cxn ang="0">
                    <a:pos x="152" y="280"/>
                  </a:cxn>
                  <a:cxn ang="0">
                    <a:pos x="184" y="272"/>
                  </a:cxn>
                  <a:cxn ang="0">
                    <a:pos x="200" y="232"/>
                  </a:cxn>
                  <a:cxn ang="0">
                    <a:pos x="216" y="224"/>
                  </a:cxn>
                  <a:cxn ang="0">
                    <a:pos x="216" y="200"/>
                  </a:cxn>
                  <a:cxn ang="0">
                    <a:pos x="240" y="200"/>
                  </a:cxn>
                  <a:cxn ang="0">
                    <a:pos x="248" y="160"/>
                  </a:cxn>
                  <a:cxn ang="0">
                    <a:pos x="240" y="128"/>
                  </a:cxn>
                  <a:cxn ang="0">
                    <a:pos x="248" y="120"/>
                  </a:cxn>
                  <a:cxn ang="0">
                    <a:pos x="232" y="104"/>
                  </a:cxn>
                  <a:cxn ang="0">
                    <a:pos x="248" y="96"/>
                  </a:cxn>
                  <a:cxn ang="0">
                    <a:pos x="256" y="104"/>
                  </a:cxn>
                  <a:cxn ang="0">
                    <a:pos x="272" y="80"/>
                  </a:cxn>
                  <a:cxn ang="0">
                    <a:pos x="272" y="56"/>
                  </a:cxn>
                </a:cxnLst>
                <a:rect l="0" t="0" r="r" b="b"/>
                <a:pathLst>
                  <a:path w="273" h="369">
                    <a:moveTo>
                      <a:pt x="272" y="56"/>
                    </a:moveTo>
                    <a:lnTo>
                      <a:pt x="272" y="48"/>
                    </a:lnTo>
                    <a:lnTo>
                      <a:pt x="256" y="48"/>
                    </a:lnTo>
                    <a:lnTo>
                      <a:pt x="256" y="56"/>
                    </a:lnTo>
                    <a:lnTo>
                      <a:pt x="240" y="56"/>
                    </a:lnTo>
                    <a:lnTo>
                      <a:pt x="232" y="56"/>
                    </a:lnTo>
                    <a:lnTo>
                      <a:pt x="232" y="32"/>
                    </a:lnTo>
                    <a:lnTo>
                      <a:pt x="224" y="32"/>
                    </a:lnTo>
                    <a:lnTo>
                      <a:pt x="208" y="56"/>
                    </a:lnTo>
                    <a:lnTo>
                      <a:pt x="184" y="56"/>
                    </a:lnTo>
                    <a:lnTo>
                      <a:pt x="176" y="32"/>
                    </a:lnTo>
                    <a:lnTo>
                      <a:pt x="168" y="16"/>
                    </a:lnTo>
                    <a:lnTo>
                      <a:pt x="160" y="0"/>
                    </a:lnTo>
                    <a:lnTo>
                      <a:pt x="144" y="0"/>
                    </a:lnTo>
                    <a:lnTo>
                      <a:pt x="144" y="8"/>
                    </a:lnTo>
                    <a:lnTo>
                      <a:pt x="112" y="16"/>
                    </a:lnTo>
                    <a:lnTo>
                      <a:pt x="112" y="32"/>
                    </a:lnTo>
                    <a:lnTo>
                      <a:pt x="80" y="32"/>
                    </a:lnTo>
                    <a:lnTo>
                      <a:pt x="64" y="48"/>
                    </a:lnTo>
                    <a:lnTo>
                      <a:pt x="64" y="72"/>
                    </a:lnTo>
                    <a:lnTo>
                      <a:pt x="72" y="88"/>
                    </a:lnTo>
                    <a:lnTo>
                      <a:pt x="48" y="112"/>
                    </a:lnTo>
                    <a:lnTo>
                      <a:pt x="40" y="112"/>
                    </a:lnTo>
                    <a:lnTo>
                      <a:pt x="32" y="144"/>
                    </a:lnTo>
                    <a:lnTo>
                      <a:pt x="32" y="160"/>
                    </a:lnTo>
                    <a:lnTo>
                      <a:pt x="32" y="176"/>
                    </a:lnTo>
                    <a:lnTo>
                      <a:pt x="16" y="200"/>
                    </a:lnTo>
                    <a:lnTo>
                      <a:pt x="8" y="216"/>
                    </a:lnTo>
                    <a:lnTo>
                      <a:pt x="0" y="256"/>
                    </a:lnTo>
                    <a:lnTo>
                      <a:pt x="8" y="272"/>
                    </a:lnTo>
                    <a:lnTo>
                      <a:pt x="56" y="272"/>
                    </a:lnTo>
                    <a:lnTo>
                      <a:pt x="80" y="328"/>
                    </a:lnTo>
                    <a:lnTo>
                      <a:pt x="88" y="368"/>
                    </a:lnTo>
                    <a:lnTo>
                      <a:pt x="112" y="328"/>
                    </a:lnTo>
                    <a:lnTo>
                      <a:pt x="120" y="336"/>
                    </a:lnTo>
                    <a:lnTo>
                      <a:pt x="152" y="304"/>
                    </a:lnTo>
                    <a:lnTo>
                      <a:pt x="152" y="280"/>
                    </a:lnTo>
                    <a:lnTo>
                      <a:pt x="184" y="272"/>
                    </a:lnTo>
                    <a:lnTo>
                      <a:pt x="200" y="232"/>
                    </a:lnTo>
                    <a:lnTo>
                      <a:pt x="216" y="224"/>
                    </a:lnTo>
                    <a:lnTo>
                      <a:pt x="216" y="200"/>
                    </a:lnTo>
                    <a:lnTo>
                      <a:pt x="240" y="200"/>
                    </a:lnTo>
                    <a:lnTo>
                      <a:pt x="248" y="160"/>
                    </a:lnTo>
                    <a:lnTo>
                      <a:pt x="240" y="128"/>
                    </a:lnTo>
                    <a:lnTo>
                      <a:pt x="248" y="120"/>
                    </a:lnTo>
                    <a:lnTo>
                      <a:pt x="232" y="104"/>
                    </a:lnTo>
                    <a:lnTo>
                      <a:pt x="248" y="96"/>
                    </a:lnTo>
                    <a:lnTo>
                      <a:pt x="256" y="104"/>
                    </a:lnTo>
                    <a:lnTo>
                      <a:pt x="272" y="80"/>
                    </a:lnTo>
                    <a:lnTo>
                      <a:pt x="272" y="56"/>
                    </a:lnTo>
                  </a:path>
                </a:pathLst>
              </a:custGeom>
              <a:solidFill>
                <a:srgbClr val="00B0F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3" name="Freeform 19"/>
              <p:cNvSpPr>
                <a:spLocks/>
              </p:cNvSpPr>
              <p:nvPr/>
            </p:nvSpPr>
            <p:spPr bwMode="gray">
              <a:xfrm>
                <a:off x="5446713" y="4851400"/>
                <a:ext cx="963612" cy="676275"/>
              </a:xfrm>
              <a:custGeom>
                <a:avLst/>
                <a:gdLst/>
                <a:ahLst/>
                <a:cxnLst>
                  <a:cxn ang="0">
                    <a:pos x="496" y="96"/>
                  </a:cxn>
                  <a:cxn ang="0">
                    <a:pos x="424" y="40"/>
                  </a:cxn>
                  <a:cxn ang="0">
                    <a:pos x="408" y="56"/>
                  </a:cxn>
                  <a:cxn ang="0">
                    <a:pos x="376" y="40"/>
                  </a:cxn>
                  <a:cxn ang="0">
                    <a:pos x="312" y="56"/>
                  </a:cxn>
                  <a:cxn ang="0">
                    <a:pos x="312" y="0"/>
                  </a:cxn>
                  <a:cxn ang="0">
                    <a:pos x="280" y="0"/>
                  </a:cxn>
                  <a:cxn ang="0">
                    <a:pos x="216" y="8"/>
                  </a:cxn>
                  <a:cxn ang="0">
                    <a:pos x="208" y="40"/>
                  </a:cxn>
                  <a:cxn ang="0">
                    <a:pos x="168" y="24"/>
                  </a:cxn>
                  <a:cxn ang="0">
                    <a:pos x="144" y="48"/>
                  </a:cxn>
                  <a:cxn ang="0">
                    <a:pos x="152" y="88"/>
                  </a:cxn>
                  <a:cxn ang="0">
                    <a:pos x="144" y="112"/>
                  </a:cxn>
                  <a:cxn ang="0">
                    <a:pos x="112" y="168"/>
                  </a:cxn>
                  <a:cxn ang="0">
                    <a:pos x="72" y="224"/>
                  </a:cxn>
                  <a:cxn ang="0">
                    <a:pos x="32" y="272"/>
                  </a:cxn>
                  <a:cxn ang="0">
                    <a:pos x="0" y="296"/>
                  </a:cxn>
                  <a:cxn ang="0">
                    <a:pos x="8" y="312"/>
                  </a:cxn>
                  <a:cxn ang="0">
                    <a:pos x="16" y="360"/>
                  </a:cxn>
                  <a:cxn ang="0">
                    <a:pos x="56" y="384"/>
                  </a:cxn>
                  <a:cxn ang="0">
                    <a:pos x="40" y="344"/>
                  </a:cxn>
                  <a:cxn ang="0">
                    <a:pos x="80" y="304"/>
                  </a:cxn>
                  <a:cxn ang="0">
                    <a:pos x="152" y="280"/>
                  </a:cxn>
                  <a:cxn ang="0">
                    <a:pos x="192" y="296"/>
                  </a:cxn>
                  <a:cxn ang="0">
                    <a:pos x="240" y="248"/>
                  </a:cxn>
                  <a:cxn ang="0">
                    <a:pos x="264" y="240"/>
                  </a:cxn>
                  <a:cxn ang="0">
                    <a:pos x="264" y="216"/>
                  </a:cxn>
                  <a:cxn ang="0">
                    <a:pos x="280" y="208"/>
                  </a:cxn>
                  <a:cxn ang="0">
                    <a:pos x="336" y="232"/>
                  </a:cxn>
                  <a:cxn ang="0">
                    <a:pos x="336" y="200"/>
                  </a:cxn>
                  <a:cxn ang="0">
                    <a:pos x="376" y="192"/>
                  </a:cxn>
                  <a:cxn ang="0">
                    <a:pos x="392" y="200"/>
                  </a:cxn>
                  <a:cxn ang="0">
                    <a:pos x="400" y="184"/>
                  </a:cxn>
                  <a:cxn ang="0">
                    <a:pos x="448" y="176"/>
                  </a:cxn>
                  <a:cxn ang="0">
                    <a:pos x="480" y="136"/>
                  </a:cxn>
                </a:cxnLst>
                <a:rect l="0" t="0" r="r" b="b"/>
                <a:pathLst>
                  <a:path w="505" h="385">
                    <a:moveTo>
                      <a:pt x="504" y="128"/>
                    </a:moveTo>
                    <a:lnTo>
                      <a:pt x="496" y="96"/>
                    </a:lnTo>
                    <a:lnTo>
                      <a:pt x="472" y="40"/>
                    </a:lnTo>
                    <a:lnTo>
                      <a:pt x="424" y="40"/>
                    </a:lnTo>
                    <a:lnTo>
                      <a:pt x="416" y="32"/>
                    </a:lnTo>
                    <a:lnTo>
                      <a:pt x="408" y="56"/>
                    </a:lnTo>
                    <a:lnTo>
                      <a:pt x="392" y="56"/>
                    </a:lnTo>
                    <a:lnTo>
                      <a:pt x="376" y="40"/>
                    </a:lnTo>
                    <a:lnTo>
                      <a:pt x="320" y="64"/>
                    </a:lnTo>
                    <a:lnTo>
                      <a:pt x="312" y="56"/>
                    </a:lnTo>
                    <a:lnTo>
                      <a:pt x="336" y="8"/>
                    </a:lnTo>
                    <a:lnTo>
                      <a:pt x="312" y="0"/>
                    </a:lnTo>
                    <a:lnTo>
                      <a:pt x="296" y="16"/>
                    </a:lnTo>
                    <a:lnTo>
                      <a:pt x="280" y="0"/>
                    </a:lnTo>
                    <a:lnTo>
                      <a:pt x="272" y="8"/>
                    </a:lnTo>
                    <a:lnTo>
                      <a:pt x="216" y="8"/>
                    </a:lnTo>
                    <a:lnTo>
                      <a:pt x="224" y="40"/>
                    </a:lnTo>
                    <a:lnTo>
                      <a:pt x="208" y="40"/>
                    </a:lnTo>
                    <a:lnTo>
                      <a:pt x="176" y="16"/>
                    </a:lnTo>
                    <a:lnTo>
                      <a:pt x="168" y="24"/>
                    </a:lnTo>
                    <a:lnTo>
                      <a:pt x="168" y="48"/>
                    </a:lnTo>
                    <a:lnTo>
                      <a:pt x="144" y="48"/>
                    </a:lnTo>
                    <a:lnTo>
                      <a:pt x="144" y="72"/>
                    </a:lnTo>
                    <a:lnTo>
                      <a:pt x="152" y="88"/>
                    </a:lnTo>
                    <a:lnTo>
                      <a:pt x="144" y="96"/>
                    </a:lnTo>
                    <a:lnTo>
                      <a:pt x="144" y="112"/>
                    </a:lnTo>
                    <a:lnTo>
                      <a:pt x="112" y="144"/>
                    </a:lnTo>
                    <a:lnTo>
                      <a:pt x="112" y="168"/>
                    </a:lnTo>
                    <a:lnTo>
                      <a:pt x="104" y="200"/>
                    </a:lnTo>
                    <a:lnTo>
                      <a:pt x="72" y="224"/>
                    </a:lnTo>
                    <a:lnTo>
                      <a:pt x="48" y="256"/>
                    </a:lnTo>
                    <a:lnTo>
                      <a:pt x="32" y="272"/>
                    </a:lnTo>
                    <a:lnTo>
                      <a:pt x="8" y="280"/>
                    </a:lnTo>
                    <a:lnTo>
                      <a:pt x="0" y="296"/>
                    </a:lnTo>
                    <a:lnTo>
                      <a:pt x="16" y="304"/>
                    </a:lnTo>
                    <a:lnTo>
                      <a:pt x="8" y="312"/>
                    </a:lnTo>
                    <a:lnTo>
                      <a:pt x="8" y="352"/>
                    </a:lnTo>
                    <a:lnTo>
                      <a:pt x="16" y="360"/>
                    </a:lnTo>
                    <a:lnTo>
                      <a:pt x="16" y="384"/>
                    </a:lnTo>
                    <a:lnTo>
                      <a:pt x="56" y="384"/>
                    </a:lnTo>
                    <a:lnTo>
                      <a:pt x="56" y="360"/>
                    </a:lnTo>
                    <a:lnTo>
                      <a:pt x="40" y="344"/>
                    </a:lnTo>
                    <a:lnTo>
                      <a:pt x="48" y="312"/>
                    </a:lnTo>
                    <a:lnTo>
                      <a:pt x="80" y="304"/>
                    </a:lnTo>
                    <a:lnTo>
                      <a:pt x="104" y="304"/>
                    </a:lnTo>
                    <a:lnTo>
                      <a:pt x="152" y="280"/>
                    </a:lnTo>
                    <a:lnTo>
                      <a:pt x="184" y="280"/>
                    </a:lnTo>
                    <a:lnTo>
                      <a:pt x="192" y="296"/>
                    </a:lnTo>
                    <a:lnTo>
                      <a:pt x="208" y="264"/>
                    </a:lnTo>
                    <a:lnTo>
                      <a:pt x="240" y="248"/>
                    </a:lnTo>
                    <a:lnTo>
                      <a:pt x="248" y="224"/>
                    </a:lnTo>
                    <a:lnTo>
                      <a:pt x="264" y="240"/>
                    </a:lnTo>
                    <a:lnTo>
                      <a:pt x="272" y="240"/>
                    </a:lnTo>
                    <a:lnTo>
                      <a:pt x="264" y="216"/>
                    </a:lnTo>
                    <a:lnTo>
                      <a:pt x="264" y="184"/>
                    </a:lnTo>
                    <a:lnTo>
                      <a:pt x="280" y="208"/>
                    </a:lnTo>
                    <a:lnTo>
                      <a:pt x="288" y="232"/>
                    </a:lnTo>
                    <a:lnTo>
                      <a:pt x="336" y="232"/>
                    </a:lnTo>
                    <a:lnTo>
                      <a:pt x="320" y="216"/>
                    </a:lnTo>
                    <a:lnTo>
                      <a:pt x="336" y="200"/>
                    </a:lnTo>
                    <a:lnTo>
                      <a:pt x="360" y="208"/>
                    </a:lnTo>
                    <a:lnTo>
                      <a:pt x="376" y="192"/>
                    </a:lnTo>
                    <a:lnTo>
                      <a:pt x="392" y="192"/>
                    </a:lnTo>
                    <a:lnTo>
                      <a:pt x="392" y="200"/>
                    </a:lnTo>
                    <a:lnTo>
                      <a:pt x="400" y="200"/>
                    </a:lnTo>
                    <a:lnTo>
                      <a:pt x="400" y="184"/>
                    </a:lnTo>
                    <a:lnTo>
                      <a:pt x="424" y="192"/>
                    </a:lnTo>
                    <a:lnTo>
                      <a:pt x="448" y="176"/>
                    </a:lnTo>
                    <a:lnTo>
                      <a:pt x="472" y="168"/>
                    </a:lnTo>
                    <a:lnTo>
                      <a:pt x="480" y="136"/>
                    </a:lnTo>
                    <a:lnTo>
                      <a:pt x="504" y="128"/>
                    </a:lnTo>
                  </a:path>
                </a:pathLst>
              </a:custGeom>
              <a:solidFill>
                <a:srgbClr val="00B0F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gray">
              <a:xfrm>
                <a:off x="4805363" y="4724400"/>
                <a:ext cx="949325" cy="676275"/>
              </a:xfrm>
              <a:custGeom>
                <a:avLst/>
                <a:gdLst/>
                <a:ahLst/>
                <a:cxnLst>
                  <a:cxn ang="0">
                    <a:pos x="344" y="344"/>
                  </a:cxn>
                  <a:cxn ang="0">
                    <a:pos x="416" y="296"/>
                  </a:cxn>
                  <a:cxn ang="0">
                    <a:pos x="448" y="240"/>
                  </a:cxn>
                  <a:cxn ang="0">
                    <a:pos x="480" y="184"/>
                  </a:cxn>
                  <a:cxn ang="0">
                    <a:pos x="496" y="160"/>
                  </a:cxn>
                  <a:cxn ang="0">
                    <a:pos x="480" y="128"/>
                  </a:cxn>
                  <a:cxn ang="0">
                    <a:pos x="456" y="96"/>
                  </a:cxn>
                  <a:cxn ang="0">
                    <a:pos x="440" y="112"/>
                  </a:cxn>
                  <a:cxn ang="0">
                    <a:pos x="424" y="104"/>
                  </a:cxn>
                  <a:cxn ang="0">
                    <a:pos x="440" y="56"/>
                  </a:cxn>
                  <a:cxn ang="0">
                    <a:pos x="440" y="16"/>
                  </a:cxn>
                  <a:cxn ang="0">
                    <a:pos x="408" y="8"/>
                  </a:cxn>
                  <a:cxn ang="0">
                    <a:pos x="376" y="24"/>
                  </a:cxn>
                  <a:cxn ang="0">
                    <a:pos x="360" y="24"/>
                  </a:cxn>
                  <a:cxn ang="0">
                    <a:pos x="320" y="32"/>
                  </a:cxn>
                  <a:cxn ang="0">
                    <a:pos x="288" y="64"/>
                  </a:cxn>
                  <a:cxn ang="0">
                    <a:pos x="264" y="72"/>
                  </a:cxn>
                  <a:cxn ang="0">
                    <a:pos x="224" y="96"/>
                  </a:cxn>
                  <a:cxn ang="0">
                    <a:pos x="184" y="88"/>
                  </a:cxn>
                  <a:cxn ang="0">
                    <a:pos x="160" y="72"/>
                  </a:cxn>
                  <a:cxn ang="0">
                    <a:pos x="144" y="88"/>
                  </a:cxn>
                  <a:cxn ang="0">
                    <a:pos x="96" y="128"/>
                  </a:cxn>
                  <a:cxn ang="0">
                    <a:pos x="32" y="112"/>
                  </a:cxn>
                  <a:cxn ang="0">
                    <a:pos x="0" y="128"/>
                  </a:cxn>
                  <a:cxn ang="0">
                    <a:pos x="32" y="144"/>
                  </a:cxn>
                  <a:cxn ang="0">
                    <a:pos x="88" y="168"/>
                  </a:cxn>
                  <a:cxn ang="0">
                    <a:pos x="104" y="208"/>
                  </a:cxn>
                  <a:cxn ang="0">
                    <a:pos x="56" y="224"/>
                  </a:cxn>
                  <a:cxn ang="0">
                    <a:pos x="88" y="248"/>
                  </a:cxn>
                  <a:cxn ang="0">
                    <a:pos x="136" y="280"/>
                  </a:cxn>
                  <a:cxn ang="0">
                    <a:pos x="136" y="304"/>
                  </a:cxn>
                  <a:cxn ang="0">
                    <a:pos x="208" y="360"/>
                  </a:cxn>
                  <a:cxn ang="0">
                    <a:pos x="248" y="360"/>
                  </a:cxn>
                  <a:cxn ang="0">
                    <a:pos x="256" y="344"/>
                  </a:cxn>
                  <a:cxn ang="0">
                    <a:pos x="296" y="376"/>
                  </a:cxn>
                  <a:cxn ang="0">
                    <a:pos x="336" y="368"/>
                  </a:cxn>
                </a:cxnLst>
                <a:rect l="0" t="0" r="r" b="b"/>
                <a:pathLst>
                  <a:path w="497" h="385">
                    <a:moveTo>
                      <a:pt x="336" y="368"/>
                    </a:moveTo>
                    <a:lnTo>
                      <a:pt x="344" y="344"/>
                    </a:lnTo>
                    <a:lnTo>
                      <a:pt x="368" y="344"/>
                    </a:lnTo>
                    <a:lnTo>
                      <a:pt x="416" y="296"/>
                    </a:lnTo>
                    <a:lnTo>
                      <a:pt x="440" y="272"/>
                    </a:lnTo>
                    <a:lnTo>
                      <a:pt x="448" y="240"/>
                    </a:lnTo>
                    <a:lnTo>
                      <a:pt x="448" y="216"/>
                    </a:lnTo>
                    <a:lnTo>
                      <a:pt x="480" y="184"/>
                    </a:lnTo>
                    <a:lnTo>
                      <a:pt x="480" y="168"/>
                    </a:lnTo>
                    <a:lnTo>
                      <a:pt x="496" y="160"/>
                    </a:lnTo>
                    <a:lnTo>
                      <a:pt x="480" y="152"/>
                    </a:lnTo>
                    <a:lnTo>
                      <a:pt x="480" y="128"/>
                    </a:lnTo>
                    <a:lnTo>
                      <a:pt x="456" y="128"/>
                    </a:lnTo>
                    <a:lnTo>
                      <a:pt x="456" y="96"/>
                    </a:lnTo>
                    <a:lnTo>
                      <a:pt x="440" y="96"/>
                    </a:lnTo>
                    <a:lnTo>
                      <a:pt x="440" y="112"/>
                    </a:lnTo>
                    <a:lnTo>
                      <a:pt x="424" y="112"/>
                    </a:lnTo>
                    <a:lnTo>
                      <a:pt x="424" y="104"/>
                    </a:lnTo>
                    <a:lnTo>
                      <a:pt x="432" y="64"/>
                    </a:lnTo>
                    <a:lnTo>
                      <a:pt x="440" y="56"/>
                    </a:lnTo>
                    <a:lnTo>
                      <a:pt x="440" y="40"/>
                    </a:lnTo>
                    <a:lnTo>
                      <a:pt x="440" y="16"/>
                    </a:lnTo>
                    <a:lnTo>
                      <a:pt x="432" y="0"/>
                    </a:lnTo>
                    <a:lnTo>
                      <a:pt x="408" y="8"/>
                    </a:lnTo>
                    <a:lnTo>
                      <a:pt x="392" y="8"/>
                    </a:lnTo>
                    <a:lnTo>
                      <a:pt x="376" y="24"/>
                    </a:lnTo>
                    <a:lnTo>
                      <a:pt x="360" y="32"/>
                    </a:lnTo>
                    <a:lnTo>
                      <a:pt x="360" y="24"/>
                    </a:lnTo>
                    <a:lnTo>
                      <a:pt x="344" y="32"/>
                    </a:lnTo>
                    <a:lnTo>
                      <a:pt x="320" y="32"/>
                    </a:lnTo>
                    <a:lnTo>
                      <a:pt x="304" y="40"/>
                    </a:lnTo>
                    <a:lnTo>
                      <a:pt x="288" y="64"/>
                    </a:lnTo>
                    <a:lnTo>
                      <a:pt x="272" y="56"/>
                    </a:lnTo>
                    <a:lnTo>
                      <a:pt x="264" y="72"/>
                    </a:lnTo>
                    <a:lnTo>
                      <a:pt x="232" y="72"/>
                    </a:lnTo>
                    <a:lnTo>
                      <a:pt x="224" y="96"/>
                    </a:lnTo>
                    <a:lnTo>
                      <a:pt x="200" y="104"/>
                    </a:lnTo>
                    <a:lnTo>
                      <a:pt x="184" y="88"/>
                    </a:lnTo>
                    <a:lnTo>
                      <a:pt x="176" y="64"/>
                    </a:lnTo>
                    <a:lnTo>
                      <a:pt x="160" y="72"/>
                    </a:lnTo>
                    <a:lnTo>
                      <a:pt x="160" y="88"/>
                    </a:lnTo>
                    <a:lnTo>
                      <a:pt x="144" y="88"/>
                    </a:lnTo>
                    <a:lnTo>
                      <a:pt x="104" y="112"/>
                    </a:lnTo>
                    <a:lnTo>
                      <a:pt x="96" y="128"/>
                    </a:lnTo>
                    <a:lnTo>
                      <a:pt x="48" y="112"/>
                    </a:lnTo>
                    <a:lnTo>
                      <a:pt x="32" y="112"/>
                    </a:lnTo>
                    <a:lnTo>
                      <a:pt x="24" y="120"/>
                    </a:lnTo>
                    <a:lnTo>
                      <a:pt x="0" y="128"/>
                    </a:lnTo>
                    <a:lnTo>
                      <a:pt x="0" y="144"/>
                    </a:lnTo>
                    <a:lnTo>
                      <a:pt x="32" y="144"/>
                    </a:lnTo>
                    <a:lnTo>
                      <a:pt x="40" y="160"/>
                    </a:lnTo>
                    <a:lnTo>
                      <a:pt x="88" y="168"/>
                    </a:lnTo>
                    <a:lnTo>
                      <a:pt x="96" y="176"/>
                    </a:lnTo>
                    <a:lnTo>
                      <a:pt x="104" y="208"/>
                    </a:lnTo>
                    <a:lnTo>
                      <a:pt x="64" y="208"/>
                    </a:lnTo>
                    <a:lnTo>
                      <a:pt x="56" y="224"/>
                    </a:lnTo>
                    <a:lnTo>
                      <a:pt x="64" y="240"/>
                    </a:lnTo>
                    <a:lnTo>
                      <a:pt x="88" y="248"/>
                    </a:lnTo>
                    <a:lnTo>
                      <a:pt x="136" y="264"/>
                    </a:lnTo>
                    <a:lnTo>
                      <a:pt x="136" y="280"/>
                    </a:lnTo>
                    <a:lnTo>
                      <a:pt x="120" y="288"/>
                    </a:lnTo>
                    <a:lnTo>
                      <a:pt x="136" y="304"/>
                    </a:lnTo>
                    <a:lnTo>
                      <a:pt x="136" y="328"/>
                    </a:lnTo>
                    <a:lnTo>
                      <a:pt x="208" y="360"/>
                    </a:lnTo>
                    <a:lnTo>
                      <a:pt x="224" y="360"/>
                    </a:lnTo>
                    <a:lnTo>
                      <a:pt x="248" y="360"/>
                    </a:lnTo>
                    <a:lnTo>
                      <a:pt x="256" y="368"/>
                    </a:lnTo>
                    <a:lnTo>
                      <a:pt x="256" y="344"/>
                    </a:lnTo>
                    <a:lnTo>
                      <a:pt x="288" y="352"/>
                    </a:lnTo>
                    <a:lnTo>
                      <a:pt x="296" y="376"/>
                    </a:lnTo>
                    <a:lnTo>
                      <a:pt x="312" y="384"/>
                    </a:lnTo>
                    <a:lnTo>
                      <a:pt x="336" y="368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5" name="Freeform 21"/>
              <p:cNvSpPr>
                <a:spLocks/>
              </p:cNvSpPr>
              <p:nvPr/>
            </p:nvSpPr>
            <p:spPr bwMode="invGray">
              <a:xfrm>
                <a:off x="4714875" y="4344988"/>
                <a:ext cx="704850" cy="622300"/>
              </a:xfrm>
              <a:custGeom>
                <a:avLst/>
                <a:gdLst/>
                <a:ahLst/>
                <a:cxnLst>
                  <a:cxn ang="0">
                    <a:pos x="48" y="320"/>
                  </a:cxn>
                  <a:cxn ang="0">
                    <a:pos x="32" y="264"/>
                  </a:cxn>
                  <a:cxn ang="0">
                    <a:pos x="56" y="192"/>
                  </a:cxn>
                  <a:cxn ang="0">
                    <a:pos x="8" y="160"/>
                  </a:cxn>
                  <a:cxn ang="0">
                    <a:pos x="16" y="136"/>
                  </a:cxn>
                  <a:cxn ang="0">
                    <a:pos x="48" y="136"/>
                  </a:cxn>
                  <a:cxn ang="0">
                    <a:pos x="104" y="120"/>
                  </a:cxn>
                  <a:cxn ang="0">
                    <a:pos x="168" y="112"/>
                  </a:cxn>
                  <a:cxn ang="0">
                    <a:pos x="136" y="80"/>
                  </a:cxn>
                  <a:cxn ang="0">
                    <a:pos x="144" y="40"/>
                  </a:cxn>
                  <a:cxn ang="0">
                    <a:pos x="184" y="40"/>
                  </a:cxn>
                  <a:cxn ang="0">
                    <a:pos x="208" y="48"/>
                  </a:cxn>
                  <a:cxn ang="0">
                    <a:pos x="232" y="40"/>
                  </a:cxn>
                  <a:cxn ang="0">
                    <a:pos x="248" y="0"/>
                  </a:cxn>
                  <a:cxn ang="0">
                    <a:pos x="288" y="16"/>
                  </a:cxn>
                  <a:cxn ang="0">
                    <a:pos x="320" y="72"/>
                  </a:cxn>
                  <a:cxn ang="0">
                    <a:pos x="344" y="88"/>
                  </a:cxn>
                  <a:cxn ang="0">
                    <a:pos x="360" y="64"/>
                  </a:cxn>
                  <a:cxn ang="0">
                    <a:pos x="360" y="96"/>
                  </a:cxn>
                  <a:cxn ang="0">
                    <a:pos x="360" y="128"/>
                  </a:cxn>
                  <a:cxn ang="0">
                    <a:pos x="336" y="168"/>
                  </a:cxn>
                  <a:cxn ang="0">
                    <a:pos x="368" y="184"/>
                  </a:cxn>
                  <a:cxn ang="0">
                    <a:pos x="360" y="208"/>
                  </a:cxn>
                  <a:cxn ang="0">
                    <a:pos x="368" y="232"/>
                  </a:cxn>
                  <a:cxn ang="0">
                    <a:pos x="344" y="256"/>
                  </a:cxn>
                  <a:cxn ang="0">
                    <a:pos x="344" y="280"/>
                  </a:cxn>
                  <a:cxn ang="0">
                    <a:pos x="312" y="288"/>
                  </a:cxn>
                  <a:cxn ang="0">
                    <a:pos x="272" y="312"/>
                  </a:cxn>
                  <a:cxn ang="0">
                    <a:pos x="232" y="304"/>
                  </a:cxn>
                  <a:cxn ang="0">
                    <a:pos x="208" y="288"/>
                  </a:cxn>
                  <a:cxn ang="0">
                    <a:pos x="192" y="304"/>
                  </a:cxn>
                  <a:cxn ang="0">
                    <a:pos x="144" y="352"/>
                  </a:cxn>
                  <a:cxn ang="0">
                    <a:pos x="80" y="328"/>
                  </a:cxn>
                </a:cxnLst>
                <a:rect l="0" t="0" r="r" b="b"/>
                <a:pathLst>
                  <a:path w="369" h="353">
                    <a:moveTo>
                      <a:pt x="48" y="344"/>
                    </a:moveTo>
                    <a:lnTo>
                      <a:pt x="48" y="320"/>
                    </a:lnTo>
                    <a:lnTo>
                      <a:pt x="64" y="296"/>
                    </a:lnTo>
                    <a:lnTo>
                      <a:pt x="32" y="264"/>
                    </a:lnTo>
                    <a:lnTo>
                      <a:pt x="56" y="224"/>
                    </a:lnTo>
                    <a:lnTo>
                      <a:pt x="56" y="192"/>
                    </a:lnTo>
                    <a:lnTo>
                      <a:pt x="8" y="200"/>
                    </a:lnTo>
                    <a:lnTo>
                      <a:pt x="8" y="160"/>
                    </a:lnTo>
                    <a:lnTo>
                      <a:pt x="0" y="152"/>
                    </a:lnTo>
                    <a:lnTo>
                      <a:pt x="16" y="136"/>
                    </a:lnTo>
                    <a:lnTo>
                      <a:pt x="32" y="144"/>
                    </a:lnTo>
                    <a:lnTo>
                      <a:pt x="48" y="136"/>
                    </a:lnTo>
                    <a:lnTo>
                      <a:pt x="96" y="136"/>
                    </a:lnTo>
                    <a:lnTo>
                      <a:pt x="104" y="120"/>
                    </a:lnTo>
                    <a:lnTo>
                      <a:pt x="112" y="112"/>
                    </a:lnTo>
                    <a:lnTo>
                      <a:pt x="168" y="112"/>
                    </a:lnTo>
                    <a:lnTo>
                      <a:pt x="160" y="80"/>
                    </a:lnTo>
                    <a:lnTo>
                      <a:pt x="136" y="80"/>
                    </a:lnTo>
                    <a:lnTo>
                      <a:pt x="128" y="56"/>
                    </a:lnTo>
                    <a:lnTo>
                      <a:pt x="144" y="40"/>
                    </a:lnTo>
                    <a:lnTo>
                      <a:pt x="168" y="48"/>
                    </a:lnTo>
                    <a:lnTo>
                      <a:pt x="184" y="40"/>
                    </a:lnTo>
                    <a:lnTo>
                      <a:pt x="192" y="56"/>
                    </a:lnTo>
                    <a:lnTo>
                      <a:pt x="208" y="48"/>
                    </a:lnTo>
                    <a:lnTo>
                      <a:pt x="208" y="24"/>
                    </a:lnTo>
                    <a:lnTo>
                      <a:pt x="232" y="40"/>
                    </a:lnTo>
                    <a:lnTo>
                      <a:pt x="240" y="8"/>
                    </a:lnTo>
                    <a:lnTo>
                      <a:pt x="248" y="0"/>
                    </a:lnTo>
                    <a:lnTo>
                      <a:pt x="264" y="16"/>
                    </a:lnTo>
                    <a:lnTo>
                      <a:pt x="288" y="16"/>
                    </a:lnTo>
                    <a:lnTo>
                      <a:pt x="312" y="72"/>
                    </a:lnTo>
                    <a:lnTo>
                      <a:pt x="320" y="72"/>
                    </a:lnTo>
                    <a:lnTo>
                      <a:pt x="328" y="88"/>
                    </a:lnTo>
                    <a:lnTo>
                      <a:pt x="344" y="88"/>
                    </a:lnTo>
                    <a:lnTo>
                      <a:pt x="352" y="72"/>
                    </a:lnTo>
                    <a:lnTo>
                      <a:pt x="360" y="64"/>
                    </a:lnTo>
                    <a:lnTo>
                      <a:pt x="368" y="88"/>
                    </a:lnTo>
                    <a:lnTo>
                      <a:pt x="360" y="96"/>
                    </a:lnTo>
                    <a:lnTo>
                      <a:pt x="360" y="112"/>
                    </a:lnTo>
                    <a:lnTo>
                      <a:pt x="360" y="128"/>
                    </a:lnTo>
                    <a:lnTo>
                      <a:pt x="336" y="152"/>
                    </a:lnTo>
                    <a:lnTo>
                      <a:pt x="336" y="168"/>
                    </a:lnTo>
                    <a:lnTo>
                      <a:pt x="360" y="168"/>
                    </a:lnTo>
                    <a:lnTo>
                      <a:pt x="368" y="184"/>
                    </a:lnTo>
                    <a:lnTo>
                      <a:pt x="360" y="192"/>
                    </a:lnTo>
                    <a:lnTo>
                      <a:pt x="360" y="208"/>
                    </a:lnTo>
                    <a:lnTo>
                      <a:pt x="360" y="232"/>
                    </a:lnTo>
                    <a:lnTo>
                      <a:pt x="368" y="232"/>
                    </a:lnTo>
                    <a:lnTo>
                      <a:pt x="368" y="248"/>
                    </a:lnTo>
                    <a:lnTo>
                      <a:pt x="344" y="256"/>
                    </a:lnTo>
                    <a:lnTo>
                      <a:pt x="344" y="272"/>
                    </a:lnTo>
                    <a:lnTo>
                      <a:pt x="344" y="280"/>
                    </a:lnTo>
                    <a:lnTo>
                      <a:pt x="320" y="272"/>
                    </a:lnTo>
                    <a:lnTo>
                      <a:pt x="312" y="288"/>
                    </a:lnTo>
                    <a:lnTo>
                      <a:pt x="280" y="288"/>
                    </a:lnTo>
                    <a:lnTo>
                      <a:pt x="272" y="312"/>
                    </a:lnTo>
                    <a:lnTo>
                      <a:pt x="248" y="320"/>
                    </a:lnTo>
                    <a:lnTo>
                      <a:pt x="232" y="304"/>
                    </a:lnTo>
                    <a:lnTo>
                      <a:pt x="224" y="280"/>
                    </a:lnTo>
                    <a:lnTo>
                      <a:pt x="208" y="288"/>
                    </a:lnTo>
                    <a:lnTo>
                      <a:pt x="208" y="304"/>
                    </a:lnTo>
                    <a:lnTo>
                      <a:pt x="192" y="304"/>
                    </a:lnTo>
                    <a:lnTo>
                      <a:pt x="152" y="328"/>
                    </a:lnTo>
                    <a:lnTo>
                      <a:pt x="144" y="352"/>
                    </a:lnTo>
                    <a:lnTo>
                      <a:pt x="96" y="328"/>
                    </a:lnTo>
                    <a:lnTo>
                      <a:pt x="80" y="328"/>
                    </a:lnTo>
                    <a:lnTo>
                      <a:pt x="48" y="344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6" name="Freeform 22"/>
              <p:cNvSpPr>
                <a:spLocks/>
              </p:cNvSpPr>
              <p:nvPr/>
            </p:nvSpPr>
            <p:spPr bwMode="invGray">
              <a:xfrm>
                <a:off x="3919538" y="4302125"/>
                <a:ext cx="1085850" cy="1084263"/>
              </a:xfrm>
              <a:custGeom>
                <a:avLst/>
                <a:gdLst/>
                <a:ahLst/>
                <a:cxnLst>
                  <a:cxn ang="0">
                    <a:pos x="528" y="448"/>
                  </a:cxn>
                  <a:cxn ang="0">
                    <a:pos x="560" y="416"/>
                  </a:cxn>
                  <a:cxn ang="0">
                    <a:pos x="528" y="408"/>
                  </a:cxn>
                  <a:cxn ang="0">
                    <a:pos x="496" y="384"/>
                  </a:cxn>
                  <a:cxn ang="0">
                    <a:pos x="464" y="360"/>
                  </a:cxn>
                  <a:cxn ang="0">
                    <a:pos x="480" y="320"/>
                  </a:cxn>
                  <a:cxn ang="0">
                    <a:pos x="472" y="248"/>
                  </a:cxn>
                  <a:cxn ang="0">
                    <a:pos x="424" y="224"/>
                  </a:cxn>
                  <a:cxn ang="0">
                    <a:pos x="416" y="176"/>
                  </a:cxn>
                  <a:cxn ang="0">
                    <a:pos x="448" y="168"/>
                  </a:cxn>
                  <a:cxn ang="0">
                    <a:pos x="512" y="160"/>
                  </a:cxn>
                  <a:cxn ang="0">
                    <a:pos x="512" y="112"/>
                  </a:cxn>
                  <a:cxn ang="0">
                    <a:pos x="464" y="112"/>
                  </a:cxn>
                  <a:cxn ang="0">
                    <a:pos x="432" y="64"/>
                  </a:cxn>
                  <a:cxn ang="0">
                    <a:pos x="408" y="96"/>
                  </a:cxn>
                  <a:cxn ang="0">
                    <a:pos x="384" y="144"/>
                  </a:cxn>
                  <a:cxn ang="0">
                    <a:pos x="368" y="240"/>
                  </a:cxn>
                  <a:cxn ang="0">
                    <a:pos x="336" y="224"/>
                  </a:cxn>
                  <a:cxn ang="0">
                    <a:pos x="288" y="240"/>
                  </a:cxn>
                  <a:cxn ang="0">
                    <a:pos x="272" y="224"/>
                  </a:cxn>
                  <a:cxn ang="0">
                    <a:pos x="232" y="104"/>
                  </a:cxn>
                  <a:cxn ang="0">
                    <a:pos x="216" y="112"/>
                  </a:cxn>
                  <a:cxn ang="0">
                    <a:pos x="208" y="72"/>
                  </a:cxn>
                  <a:cxn ang="0">
                    <a:pos x="160" y="40"/>
                  </a:cxn>
                  <a:cxn ang="0">
                    <a:pos x="136" y="80"/>
                  </a:cxn>
                  <a:cxn ang="0">
                    <a:pos x="136" y="0"/>
                  </a:cxn>
                  <a:cxn ang="0">
                    <a:pos x="112" y="0"/>
                  </a:cxn>
                  <a:cxn ang="0">
                    <a:pos x="96" y="32"/>
                  </a:cxn>
                  <a:cxn ang="0">
                    <a:pos x="88" y="64"/>
                  </a:cxn>
                  <a:cxn ang="0">
                    <a:pos x="80" y="96"/>
                  </a:cxn>
                  <a:cxn ang="0">
                    <a:pos x="104" y="112"/>
                  </a:cxn>
                  <a:cxn ang="0">
                    <a:pos x="88" y="240"/>
                  </a:cxn>
                  <a:cxn ang="0">
                    <a:pos x="24" y="280"/>
                  </a:cxn>
                  <a:cxn ang="0">
                    <a:pos x="8" y="312"/>
                  </a:cxn>
                  <a:cxn ang="0">
                    <a:pos x="0" y="376"/>
                  </a:cxn>
                  <a:cxn ang="0">
                    <a:pos x="48" y="368"/>
                  </a:cxn>
                  <a:cxn ang="0">
                    <a:pos x="80" y="392"/>
                  </a:cxn>
                  <a:cxn ang="0">
                    <a:pos x="88" y="408"/>
                  </a:cxn>
                  <a:cxn ang="0">
                    <a:pos x="96" y="448"/>
                  </a:cxn>
                  <a:cxn ang="0">
                    <a:pos x="120" y="464"/>
                  </a:cxn>
                  <a:cxn ang="0">
                    <a:pos x="112" y="504"/>
                  </a:cxn>
                  <a:cxn ang="0">
                    <a:pos x="104" y="528"/>
                  </a:cxn>
                  <a:cxn ang="0">
                    <a:pos x="144" y="560"/>
                  </a:cxn>
                  <a:cxn ang="0">
                    <a:pos x="200" y="576"/>
                  </a:cxn>
                  <a:cxn ang="0">
                    <a:pos x="224" y="568"/>
                  </a:cxn>
                  <a:cxn ang="0">
                    <a:pos x="232" y="600"/>
                  </a:cxn>
                  <a:cxn ang="0">
                    <a:pos x="264" y="592"/>
                  </a:cxn>
                  <a:cxn ang="0">
                    <a:pos x="272" y="512"/>
                  </a:cxn>
                  <a:cxn ang="0">
                    <a:pos x="328" y="504"/>
                  </a:cxn>
                  <a:cxn ang="0">
                    <a:pos x="352" y="512"/>
                  </a:cxn>
                  <a:cxn ang="0">
                    <a:pos x="384" y="512"/>
                  </a:cxn>
                  <a:cxn ang="0">
                    <a:pos x="416" y="520"/>
                  </a:cxn>
                  <a:cxn ang="0">
                    <a:pos x="440" y="504"/>
                  </a:cxn>
                  <a:cxn ang="0">
                    <a:pos x="488" y="472"/>
                  </a:cxn>
                  <a:cxn ang="0">
                    <a:pos x="520" y="464"/>
                  </a:cxn>
                </a:cxnLst>
                <a:rect l="0" t="0" r="r" b="b"/>
                <a:pathLst>
                  <a:path w="569" h="617">
                    <a:moveTo>
                      <a:pt x="520" y="464"/>
                    </a:moveTo>
                    <a:lnTo>
                      <a:pt x="528" y="448"/>
                    </a:lnTo>
                    <a:lnTo>
                      <a:pt x="568" y="448"/>
                    </a:lnTo>
                    <a:lnTo>
                      <a:pt x="560" y="416"/>
                    </a:lnTo>
                    <a:lnTo>
                      <a:pt x="552" y="400"/>
                    </a:lnTo>
                    <a:lnTo>
                      <a:pt x="528" y="408"/>
                    </a:lnTo>
                    <a:lnTo>
                      <a:pt x="504" y="400"/>
                    </a:lnTo>
                    <a:lnTo>
                      <a:pt x="496" y="384"/>
                    </a:lnTo>
                    <a:lnTo>
                      <a:pt x="464" y="384"/>
                    </a:lnTo>
                    <a:lnTo>
                      <a:pt x="464" y="360"/>
                    </a:lnTo>
                    <a:lnTo>
                      <a:pt x="464" y="344"/>
                    </a:lnTo>
                    <a:lnTo>
                      <a:pt x="480" y="320"/>
                    </a:lnTo>
                    <a:lnTo>
                      <a:pt x="448" y="288"/>
                    </a:lnTo>
                    <a:lnTo>
                      <a:pt x="472" y="248"/>
                    </a:lnTo>
                    <a:lnTo>
                      <a:pt x="472" y="216"/>
                    </a:lnTo>
                    <a:lnTo>
                      <a:pt x="424" y="224"/>
                    </a:lnTo>
                    <a:lnTo>
                      <a:pt x="424" y="184"/>
                    </a:lnTo>
                    <a:lnTo>
                      <a:pt x="416" y="176"/>
                    </a:lnTo>
                    <a:lnTo>
                      <a:pt x="432" y="160"/>
                    </a:lnTo>
                    <a:lnTo>
                      <a:pt x="448" y="168"/>
                    </a:lnTo>
                    <a:lnTo>
                      <a:pt x="464" y="152"/>
                    </a:lnTo>
                    <a:lnTo>
                      <a:pt x="512" y="160"/>
                    </a:lnTo>
                    <a:lnTo>
                      <a:pt x="528" y="136"/>
                    </a:lnTo>
                    <a:lnTo>
                      <a:pt x="512" y="112"/>
                    </a:lnTo>
                    <a:lnTo>
                      <a:pt x="488" y="128"/>
                    </a:lnTo>
                    <a:lnTo>
                      <a:pt x="464" y="112"/>
                    </a:lnTo>
                    <a:lnTo>
                      <a:pt x="464" y="64"/>
                    </a:lnTo>
                    <a:lnTo>
                      <a:pt x="432" y="64"/>
                    </a:lnTo>
                    <a:lnTo>
                      <a:pt x="424" y="96"/>
                    </a:lnTo>
                    <a:lnTo>
                      <a:pt x="408" y="96"/>
                    </a:lnTo>
                    <a:lnTo>
                      <a:pt x="408" y="120"/>
                    </a:lnTo>
                    <a:lnTo>
                      <a:pt x="384" y="144"/>
                    </a:lnTo>
                    <a:lnTo>
                      <a:pt x="368" y="144"/>
                    </a:lnTo>
                    <a:lnTo>
                      <a:pt x="368" y="240"/>
                    </a:lnTo>
                    <a:lnTo>
                      <a:pt x="344" y="240"/>
                    </a:lnTo>
                    <a:lnTo>
                      <a:pt x="336" y="224"/>
                    </a:lnTo>
                    <a:lnTo>
                      <a:pt x="320" y="240"/>
                    </a:lnTo>
                    <a:lnTo>
                      <a:pt x="288" y="240"/>
                    </a:lnTo>
                    <a:lnTo>
                      <a:pt x="288" y="232"/>
                    </a:lnTo>
                    <a:lnTo>
                      <a:pt x="272" y="224"/>
                    </a:lnTo>
                    <a:lnTo>
                      <a:pt x="272" y="192"/>
                    </a:lnTo>
                    <a:lnTo>
                      <a:pt x="232" y="104"/>
                    </a:lnTo>
                    <a:lnTo>
                      <a:pt x="216" y="104"/>
                    </a:lnTo>
                    <a:lnTo>
                      <a:pt x="216" y="112"/>
                    </a:lnTo>
                    <a:lnTo>
                      <a:pt x="200" y="88"/>
                    </a:lnTo>
                    <a:lnTo>
                      <a:pt x="208" y="72"/>
                    </a:lnTo>
                    <a:lnTo>
                      <a:pt x="176" y="32"/>
                    </a:lnTo>
                    <a:lnTo>
                      <a:pt x="160" y="40"/>
                    </a:lnTo>
                    <a:lnTo>
                      <a:pt x="152" y="80"/>
                    </a:lnTo>
                    <a:lnTo>
                      <a:pt x="136" y="80"/>
                    </a:lnTo>
                    <a:lnTo>
                      <a:pt x="136" y="64"/>
                    </a:lnTo>
                    <a:lnTo>
                      <a:pt x="136" y="0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104" y="64"/>
                    </a:lnTo>
                    <a:lnTo>
                      <a:pt x="88" y="64"/>
                    </a:lnTo>
                    <a:lnTo>
                      <a:pt x="72" y="64"/>
                    </a:lnTo>
                    <a:lnTo>
                      <a:pt x="80" y="96"/>
                    </a:lnTo>
                    <a:lnTo>
                      <a:pt x="80" y="112"/>
                    </a:lnTo>
                    <a:lnTo>
                      <a:pt x="104" y="112"/>
                    </a:lnTo>
                    <a:lnTo>
                      <a:pt x="104" y="168"/>
                    </a:lnTo>
                    <a:lnTo>
                      <a:pt x="88" y="240"/>
                    </a:lnTo>
                    <a:lnTo>
                      <a:pt x="40" y="272"/>
                    </a:lnTo>
                    <a:lnTo>
                      <a:pt x="24" y="280"/>
                    </a:lnTo>
                    <a:lnTo>
                      <a:pt x="16" y="288"/>
                    </a:lnTo>
                    <a:lnTo>
                      <a:pt x="8" y="312"/>
                    </a:lnTo>
                    <a:lnTo>
                      <a:pt x="8" y="360"/>
                    </a:lnTo>
                    <a:lnTo>
                      <a:pt x="0" y="376"/>
                    </a:lnTo>
                    <a:lnTo>
                      <a:pt x="32" y="376"/>
                    </a:lnTo>
                    <a:lnTo>
                      <a:pt x="48" y="368"/>
                    </a:lnTo>
                    <a:lnTo>
                      <a:pt x="88" y="376"/>
                    </a:lnTo>
                    <a:lnTo>
                      <a:pt x="80" y="392"/>
                    </a:lnTo>
                    <a:lnTo>
                      <a:pt x="72" y="392"/>
                    </a:lnTo>
                    <a:lnTo>
                      <a:pt x="88" y="408"/>
                    </a:lnTo>
                    <a:lnTo>
                      <a:pt x="80" y="432"/>
                    </a:lnTo>
                    <a:lnTo>
                      <a:pt x="96" y="448"/>
                    </a:lnTo>
                    <a:lnTo>
                      <a:pt x="120" y="448"/>
                    </a:lnTo>
                    <a:lnTo>
                      <a:pt x="120" y="464"/>
                    </a:lnTo>
                    <a:lnTo>
                      <a:pt x="112" y="472"/>
                    </a:lnTo>
                    <a:lnTo>
                      <a:pt x="112" y="504"/>
                    </a:lnTo>
                    <a:lnTo>
                      <a:pt x="96" y="504"/>
                    </a:lnTo>
                    <a:lnTo>
                      <a:pt x="104" y="528"/>
                    </a:lnTo>
                    <a:lnTo>
                      <a:pt x="144" y="528"/>
                    </a:lnTo>
                    <a:lnTo>
                      <a:pt x="144" y="560"/>
                    </a:lnTo>
                    <a:lnTo>
                      <a:pt x="160" y="568"/>
                    </a:lnTo>
                    <a:lnTo>
                      <a:pt x="200" y="576"/>
                    </a:lnTo>
                    <a:lnTo>
                      <a:pt x="216" y="560"/>
                    </a:lnTo>
                    <a:lnTo>
                      <a:pt x="224" y="568"/>
                    </a:lnTo>
                    <a:lnTo>
                      <a:pt x="216" y="592"/>
                    </a:lnTo>
                    <a:lnTo>
                      <a:pt x="232" y="600"/>
                    </a:lnTo>
                    <a:lnTo>
                      <a:pt x="264" y="616"/>
                    </a:lnTo>
                    <a:lnTo>
                      <a:pt x="264" y="592"/>
                    </a:lnTo>
                    <a:lnTo>
                      <a:pt x="264" y="520"/>
                    </a:lnTo>
                    <a:lnTo>
                      <a:pt x="272" y="512"/>
                    </a:lnTo>
                    <a:lnTo>
                      <a:pt x="320" y="512"/>
                    </a:lnTo>
                    <a:lnTo>
                      <a:pt x="328" y="504"/>
                    </a:lnTo>
                    <a:lnTo>
                      <a:pt x="344" y="504"/>
                    </a:lnTo>
                    <a:lnTo>
                      <a:pt x="352" y="512"/>
                    </a:lnTo>
                    <a:lnTo>
                      <a:pt x="376" y="504"/>
                    </a:lnTo>
                    <a:lnTo>
                      <a:pt x="384" y="512"/>
                    </a:lnTo>
                    <a:lnTo>
                      <a:pt x="392" y="504"/>
                    </a:lnTo>
                    <a:lnTo>
                      <a:pt x="416" y="520"/>
                    </a:lnTo>
                    <a:lnTo>
                      <a:pt x="416" y="504"/>
                    </a:lnTo>
                    <a:lnTo>
                      <a:pt x="440" y="504"/>
                    </a:lnTo>
                    <a:lnTo>
                      <a:pt x="480" y="496"/>
                    </a:lnTo>
                    <a:lnTo>
                      <a:pt x="488" y="472"/>
                    </a:lnTo>
                    <a:lnTo>
                      <a:pt x="504" y="464"/>
                    </a:lnTo>
                    <a:lnTo>
                      <a:pt x="520" y="464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invGray">
              <a:xfrm>
                <a:off x="1892300" y="3048000"/>
                <a:ext cx="2308225" cy="1381125"/>
              </a:xfrm>
              <a:custGeom>
                <a:avLst/>
                <a:gdLst/>
                <a:ahLst/>
                <a:cxnLst>
                  <a:cxn ang="0">
                    <a:pos x="1184" y="728"/>
                  </a:cxn>
                  <a:cxn ang="0">
                    <a:pos x="1160" y="728"/>
                  </a:cxn>
                  <a:cxn ang="0">
                    <a:pos x="1160" y="784"/>
                  </a:cxn>
                  <a:cxn ang="0">
                    <a:pos x="1112" y="760"/>
                  </a:cxn>
                  <a:cxn ang="0">
                    <a:pos x="1088" y="752"/>
                  </a:cxn>
                  <a:cxn ang="0">
                    <a:pos x="1024" y="720"/>
                  </a:cxn>
                  <a:cxn ang="0">
                    <a:pos x="1040" y="696"/>
                  </a:cxn>
                  <a:cxn ang="0">
                    <a:pos x="1032" y="680"/>
                  </a:cxn>
                  <a:cxn ang="0">
                    <a:pos x="1000" y="664"/>
                  </a:cxn>
                  <a:cxn ang="0">
                    <a:pos x="976" y="680"/>
                  </a:cxn>
                  <a:cxn ang="0">
                    <a:pos x="928" y="648"/>
                  </a:cxn>
                  <a:cxn ang="0">
                    <a:pos x="832" y="696"/>
                  </a:cxn>
                  <a:cxn ang="0">
                    <a:pos x="808" y="720"/>
                  </a:cxn>
                  <a:cxn ang="0">
                    <a:pos x="728" y="736"/>
                  </a:cxn>
                  <a:cxn ang="0">
                    <a:pos x="656" y="712"/>
                  </a:cxn>
                  <a:cxn ang="0">
                    <a:pos x="632" y="680"/>
                  </a:cxn>
                  <a:cxn ang="0">
                    <a:pos x="584" y="704"/>
                  </a:cxn>
                  <a:cxn ang="0">
                    <a:pos x="536" y="728"/>
                  </a:cxn>
                  <a:cxn ang="0">
                    <a:pos x="456" y="672"/>
                  </a:cxn>
                  <a:cxn ang="0">
                    <a:pos x="408" y="640"/>
                  </a:cxn>
                  <a:cxn ang="0">
                    <a:pos x="360" y="624"/>
                  </a:cxn>
                  <a:cxn ang="0">
                    <a:pos x="320" y="592"/>
                  </a:cxn>
                  <a:cxn ang="0">
                    <a:pos x="272" y="520"/>
                  </a:cxn>
                  <a:cxn ang="0">
                    <a:pos x="248" y="512"/>
                  </a:cxn>
                  <a:cxn ang="0">
                    <a:pos x="208" y="456"/>
                  </a:cxn>
                  <a:cxn ang="0">
                    <a:pos x="160" y="384"/>
                  </a:cxn>
                  <a:cxn ang="0">
                    <a:pos x="120" y="408"/>
                  </a:cxn>
                  <a:cxn ang="0">
                    <a:pos x="64" y="328"/>
                  </a:cxn>
                  <a:cxn ang="0">
                    <a:pos x="32" y="272"/>
                  </a:cxn>
                  <a:cxn ang="0">
                    <a:pos x="0" y="256"/>
                  </a:cxn>
                  <a:cxn ang="0">
                    <a:pos x="16" y="176"/>
                  </a:cxn>
                  <a:cxn ang="0">
                    <a:pos x="48" y="192"/>
                  </a:cxn>
                  <a:cxn ang="0">
                    <a:pos x="80" y="184"/>
                  </a:cxn>
                  <a:cxn ang="0">
                    <a:pos x="80" y="128"/>
                  </a:cxn>
                  <a:cxn ang="0">
                    <a:pos x="56" y="96"/>
                  </a:cxn>
                  <a:cxn ang="0">
                    <a:pos x="80" y="48"/>
                  </a:cxn>
                  <a:cxn ang="0">
                    <a:pos x="152" y="40"/>
                  </a:cxn>
                  <a:cxn ang="0">
                    <a:pos x="208" y="8"/>
                  </a:cxn>
                  <a:cxn ang="0">
                    <a:pos x="288" y="16"/>
                  </a:cxn>
                  <a:cxn ang="0">
                    <a:pos x="344" y="56"/>
                  </a:cxn>
                  <a:cxn ang="0">
                    <a:pos x="432" y="56"/>
                  </a:cxn>
                  <a:cxn ang="0">
                    <a:pos x="528" y="40"/>
                  </a:cxn>
                  <a:cxn ang="0">
                    <a:pos x="664" y="56"/>
                  </a:cxn>
                  <a:cxn ang="0">
                    <a:pos x="712" y="72"/>
                  </a:cxn>
                  <a:cxn ang="0">
                    <a:pos x="704" y="96"/>
                  </a:cxn>
                  <a:cxn ang="0">
                    <a:pos x="728" y="136"/>
                  </a:cxn>
                  <a:cxn ang="0">
                    <a:pos x="712" y="184"/>
                  </a:cxn>
                  <a:cxn ang="0">
                    <a:pos x="696" y="248"/>
                  </a:cxn>
                  <a:cxn ang="0">
                    <a:pos x="736" y="320"/>
                  </a:cxn>
                  <a:cxn ang="0">
                    <a:pos x="832" y="368"/>
                  </a:cxn>
                  <a:cxn ang="0">
                    <a:pos x="936" y="416"/>
                  </a:cxn>
                  <a:cxn ang="0">
                    <a:pos x="992" y="424"/>
                  </a:cxn>
                  <a:cxn ang="0">
                    <a:pos x="1008" y="480"/>
                  </a:cxn>
                  <a:cxn ang="0">
                    <a:pos x="1040" y="496"/>
                  </a:cxn>
                  <a:cxn ang="0">
                    <a:pos x="1056" y="472"/>
                  </a:cxn>
                  <a:cxn ang="0">
                    <a:pos x="1080" y="480"/>
                  </a:cxn>
                  <a:cxn ang="0">
                    <a:pos x="1096" y="464"/>
                  </a:cxn>
                  <a:cxn ang="0">
                    <a:pos x="1136" y="440"/>
                  </a:cxn>
                  <a:cxn ang="0">
                    <a:pos x="1176" y="456"/>
                  </a:cxn>
                  <a:cxn ang="0">
                    <a:pos x="1208" y="536"/>
                  </a:cxn>
                  <a:cxn ang="0">
                    <a:pos x="1208" y="576"/>
                  </a:cxn>
                  <a:cxn ang="0">
                    <a:pos x="1200" y="712"/>
                  </a:cxn>
                </a:cxnLst>
                <a:rect l="0" t="0" r="r" b="b"/>
                <a:pathLst>
                  <a:path w="1209" h="785">
                    <a:moveTo>
                      <a:pt x="1200" y="712"/>
                    </a:moveTo>
                    <a:lnTo>
                      <a:pt x="1184" y="728"/>
                    </a:lnTo>
                    <a:lnTo>
                      <a:pt x="1176" y="712"/>
                    </a:lnTo>
                    <a:lnTo>
                      <a:pt x="1160" y="728"/>
                    </a:lnTo>
                    <a:lnTo>
                      <a:pt x="1168" y="776"/>
                    </a:lnTo>
                    <a:lnTo>
                      <a:pt x="1160" y="784"/>
                    </a:lnTo>
                    <a:lnTo>
                      <a:pt x="1136" y="776"/>
                    </a:lnTo>
                    <a:lnTo>
                      <a:pt x="1112" y="760"/>
                    </a:lnTo>
                    <a:lnTo>
                      <a:pt x="1112" y="744"/>
                    </a:lnTo>
                    <a:lnTo>
                      <a:pt x="1088" y="752"/>
                    </a:lnTo>
                    <a:lnTo>
                      <a:pt x="1024" y="728"/>
                    </a:lnTo>
                    <a:lnTo>
                      <a:pt x="1024" y="720"/>
                    </a:lnTo>
                    <a:lnTo>
                      <a:pt x="1040" y="712"/>
                    </a:lnTo>
                    <a:lnTo>
                      <a:pt x="1040" y="696"/>
                    </a:lnTo>
                    <a:lnTo>
                      <a:pt x="1024" y="688"/>
                    </a:lnTo>
                    <a:lnTo>
                      <a:pt x="1032" y="680"/>
                    </a:lnTo>
                    <a:lnTo>
                      <a:pt x="1016" y="656"/>
                    </a:lnTo>
                    <a:lnTo>
                      <a:pt x="1000" y="664"/>
                    </a:lnTo>
                    <a:lnTo>
                      <a:pt x="984" y="672"/>
                    </a:lnTo>
                    <a:lnTo>
                      <a:pt x="976" y="680"/>
                    </a:lnTo>
                    <a:lnTo>
                      <a:pt x="960" y="680"/>
                    </a:lnTo>
                    <a:lnTo>
                      <a:pt x="928" y="648"/>
                    </a:lnTo>
                    <a:lnTo>
                      <a:pt x="864" y="696"/>
                    </a:lnTo>
                    <a:lnTo>
                      <a:pt x="832" y="696"/>
                    </a:lnTo>
                    <a:lnTo>
                      <a:pt x="824" y="720"/>
                    </a:lnTo>
                    <a:lnTo>
                      <a:pt x="808" y="720"/>
                    </a:lnTo>
                    <a:lnTo>
                      <a:pt x="760" y="744"/>
                    </a:lnTo>
                    <a:lnTo>
                      <a:pt x="728" y="736"/>
                    </a:lnTo>
                    <a:lnTo>
                      <a:pt x="712" y="712"/>
                    </a:lnTo>
                    <a:lnTo>
                      <a:pt x="656" y="712"/>
                    </a:lnTo>
                    <a:lnTo>
                      <a:pt x="664" y="688"/>
                    </a:lnTo>
                    <a:lnTo>
                      <a:pt x="632" y="680"/>
                    </a:lnTo>
                    <a:lnTo>
                      <a:pt x="600" y="680"/>
                    </a:lnTo>
                    <a:lnTo>
                      <a:pt x="584" y="704"/>
                    </a:lnTo>
                    <a:lnTo>
                      <a:pt x="552" y="728"/>
                    </a:lnTo>
                    <a:lnTo>
                      <a:pt x="536" y="728"/>
                    </a:lnTo>
                    <a:lnTo>
                      <a:pt x="544" y="680"/>
                    </a:lnTo>
                    <a:lnTo>
                      <a:pt x="456" y="672"/>
                    </a:lnTo>
                    <a:lnTo>
                      <a:pt x="424" y="640"/>
                    </a:lnTo>
                    <a:lnTo>
                      <a:pt x="408" y="640"/>
                    </a:lnTo>
                    <a:lnTo>
                      <a:pt x="392" y="648"/>
                    </a:lnTo>
                    <a:lnTo>
                      <a:pt x="360" y="624"/>
                    </a:lnTo>
                    <a:lnTo>
                      <a:pt x="336" y="600"/>
                    </a:lnTo>
                    <a:lnTo>
                      <a:pt x="320" y="592"/>
                    </a:lnTo>
                    <a:lnTo>
                      <a:pt x="280" y="544"/>
                    </a:lnTo>
                    <a:lnTo>
                      <a:pt x="272" y="520"/>
                    </a:lnTo>
                    <a:lnTo>
                      <a:pt x="264" y="512"/>
                    </a:lnTo>
                    <a:lnTo>
                      <a:pt x="248" y="512"/>
                    </a:lnTo>
                    <a:lnTo>
                      <a:pt x="224" y="464"/>
                    </a:lnTo>
                    <a:lnTo>
                      <a:pt x="208" y="456"/>
                    </a:lnTo>
                    <a:lnTo>
                      <a:pt x="192" y="424"/>
                    </a:lnTo>
                    <a:lnTo>
                      <a:pt x="160" y="384"/>
                    </a:lnTo>
                    <a:lnTo>
                      <a:pt x="144" y="384"/>
                    </a:lnTo>
                    <a:lnTo>
                      <a:pt x="120" y="408"/>
                    </a:lnTo>
                    <a:lnTo>
                      <a:pt x="96" y="376"/>
                    </a:lnTo>
                    <a:lnTo>
                      <a:pt x="64" y="328"/>
                    </a:lnTo>
                    <a:lnTo>
                      <a:pt x="40" y="304"/>
                    </a:lnTo>
                    <a:lnTo>
                      <a:pt x="32" y="272"/>
                    </a:lnTo>
                    <a:lnTo>
                      <a:pt x="8" y="280"/>
                    </a:lnTo>
                    <a:lnTo>
                      <a:pt x="0" y="256"/>
                    </a:lnTo>
                    <a:lnTo>
                      <a:pt x="8" y="248"/>
                    </a:lnTo>
                    <a:lnTo>
                      <a:pt x="16" y="176"/>
                    </a:lnTo>
                    <a:lnTo>
                      <a:pt x="32" y="168"/>
                    </a:lnTo>
                    <a:lnTo>
                      <a:pt x="48" y="192"/>
                    </a:lnTo>
                    <a:lnTo>
                      <a:pt x="64" y="184"/>
                    </a:lnTo>
                    <a:lnTo>
                      <a:pt x="80" y="184"/>
                    </a:lnTo>
                    <a:lnTo>
                      <a:pt x="72" y="144"/>
                    </a:lnTo>
                    <a:lnTo>
                      <a:pt x="80" y="128"/>
                    </a:lnTo>
                    <a:lnTo>
                      <a:pt x="56" y="120"/>
                    </a:lnTo>
                    <a:lnTo>
                      <a:pt x="56" y="96"/>
                    </a:lnTo>
                    <a:lnTo>
                      <a:pt x="64" y="56"/>
                    </a:lnTo>
                    <a:lnTo>
                      <a:pt x="80" y="48"/>
                    </a:lnTo>
                    <a:lnTo>
                      <a:pt x="120" y="56"/>
                    </a:lnTo>
                    <a:lnTo>
                      <a:pt x="152" y="40"/>
                    </a:lnTo>
                    <a:lnTo>
                      <a:pt x="176" y="0"/>
                    </a:lnTo>
                    <a:lnTo>
                      <a:pt x="208" y="8"/>
                    </a:lnTo>
                    <a:lnTo>
                      <a:pt x="272" y="32"/>
                    </a:lnTo>
                    <a:lnTo>
                      <a:pt x="288" y="16"/>
                    </a:lnTo>
                    <a:lnTo>
                      <a:pt x="336" y="24"/>
                    </a:lnTo>
                    <a:lnTo>
                      <a:pt x="344" y="56"/>
                    </a:lnTo>
                    <a:lnTo>
                      <a:pt x="408" y="72"/>
                    </a:lnTo>
                    <a:lnTo>
                      <a:pt x="432" y="56"/>
                    </a:lnTo>
                    <a:lnTo>
                      <a:pt x="504" y="56"/>
                    </a:lnTo>
                    <a:lnTo>
                      <a:pt x="528" y="40"/>
                    </a:lnTo>
                    <a:lnTo>
                      <a:pt x="640" y="32"/>
                    </a:lnTo>
                    <a:lnTo>
                      <a:pt x="664" y="56"/>
                    </a:lnTo>
                    <a:lnTo>
                      <a:pt x="696" y="64"/>
                    </a:lnTo>
                    <a:lnTo>
                      <a:pt x="712" y="72"/>
                    </a:lnTo>
                    <a:lnTo>
                      <a:pt x="720" y="88"/>
                    </a:lnTo>
                    <a:lnTo>
                      <a:pt x="704" y="96"/>
                    </a:lnTo>
                    <a:lnTo>
                      <a:pt x="728" y="104"/>
                    </a:lnTo>
                    <a:lnTo>
                      <a:pt x="728" y="136"/>
                    </a:lnTo>
                    <a:lnTo>
                      <a:pt x="704" y="168"/>
                    </a:lnTo>
                    <a:lnTo>
                      <a:pt x="712" y="184"/>
                    </a:lnTo>
                    <a:lnTo>
                      <a:pt x="704" y="232"/>
                    </a:lnTo>
                    <a:lnTo>
                      <a:pt x="696" y="248"/>
                    </a:lnTo>
                    <a:lnTo>
                      <a:pt x="712" y="296"/>
                    </a:lnTo>
                    <a:lnTo>
                      <a:pt x="736" y="320"/>
                    </a:lnTo>
                    <a:lnTo>
                      <a:pt x="784" y="320"/>
                    </a:lnTo>
                    <a:lnTo>
                      <a:pt x="832" y="368"/>
                    </a:lnTo>
                    <a:lnTo>
                      <a:pt x="864" y="376"/>
                    </a:lnTo>
                    <a:lnTo>
                      <a:pt x="936" y="416"/>
                    </a:lnTo>
                    <a:lnTo>
                      <a:pt x="968" y="400"/>
                    </a:lnTo>
                    <a:lnTo>
                      <a:pt x="992" y="424"/>
                    </a:lnTo>
                    <a:lnTo>
                      <a:pt x="1016" y="448"/>
                    </a:lnTo>
                    <a:lnTo>
                      <a:pt x="1008" y="480"/>
                    </a:lnTo>
                    <a:lnTo>
                      <a:pt x="1040" y="480"/>
                    </a:lnTo>
                    <a:lnTo>
                      <a:pt x="1040" y="496"/>
                    </a:lnTo>
                    <a:lnTo>
                      <a:pt x="1064" y="496"/>
                    </a:lnTo>
                    <a:lnTo>
                      <a:pt x="1056" y="472"/>
                    </a:lnTo>
                    <a:lnTo>
                      <a:pt x="1072" y="472"/>
                    </a:lnTo>
                    <a:lnTo>
                      <a:pt x="1080" y="480"/>
                    </a:lnTo>
                    <a:lnTo>
                      <a:pt x="1096" y="480"/>
                    </a:lnTo>
                    <a:lnTo>
                      <a:pt x="1096" y="464"/>
                    </a:lnTo>
                    <a:lnTo>
                      <a:pt x="1120" y="464"/>
                    </a:lnTo>
                    <a:lnTo>
                      <a:pt x="1136" y="440"/>
                    </a:lnTo>
                    <a:lnTo>
                      <a:pt x="1152" y="432"/>
                    </a:lnTo>
                    <a:lnTo>
                      <a:pt x="1176" y="456"/>
                    </a:lnTo>
                    <a:lnTo>
                      <a:pt x="1176" y="480"/>
                    </a:lnTo>
                    <a:lnTo>
                      <a:pt x="1208" y="536"/>
                    </a:lnTo>
                    <a:lnTo>
                      <a:pt x="1192" y="544"/>
                    </a:lnTo>
                    <a:lnTo>
                      <a:pt x="1208" y="576"/>
                    </a:lnTo>
                    <a:lnTo>
                      <a:pt x="1208" y="608"/>
                    </a:lnTo>
                    <a:lnTo>
                      <a:pt x="1200" y="712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gray">
              <a:xfrm>
                <a:off x="4060825" y="3613150"/>
                <a:ext cx="1449388" cy="1112838"/>
              </a:xfrm>
              <a:custGeom>
                <a:avLst/>
                <a:gdLst/>
                <a:ahLst/>
                <a:cxnLst>
                  <a:cxn ang="0">
                    <a:pos x="696" y="488"/>
                  </a:cxn>
                  <a:cxn ang="0">
                    <a:pos x="672" y="504"/>
                  </a:cxn>
                  <a:cxn ang="0">
                    <a:pos x="656" y="488"/>
                  </a:cxn>
                  <a:cxn ang="0">
                    <a:pos x="608" y="432"/>
                  </a:cxn>
                  <a:cxn ang="0">
                    <a:pos x="584" y="424"/>
                  </a:cxn>
                  <a:cxn ang="0">
                    <a:pos x="552" y="440"/>
                  </a:cxn>
                  <a:cxn ang="0">
                    <a:pos x="536" y="472"/>
                  </a:cxn>
                  <a:cxn ang="0">
                    <a:pos x="512" y="464"/>
                  </a:cxn>
                  <a:cxn ang="0">
                    <a:pos x="472" y="472"/>
                  </a:cxn>
                  <a:cxn ang="0">
                    <a:pos x="504" y="496"/>
                  </a:cxn>
                  <a:cxn ang="0">
                    <a:pos x="456" y="528"/>
                  </a:cxn>
                  <a:cxn ang="0">
                    <a:pos x="416" y="520"/>
                  </a:cxn>
                  <a:cxn ang="0">
                    <a:pos x="392" y="456"/>
                  </a:cxn>
                  <a:cxn ang="0">
                    <a:pos x="360" y="488"/>
                  </a:cxn>
                  <a:cxn ang="0">
                    <a:pos x="336" y="504"/>
                  </a:cxn>
                  <a:cxn ang="0">
                    <a:pos x="296" y="536"/>
                  </a:cxn>
                  <a:cxn ang="0">
                    <a:pos x="272" y="632"/>
                  </a:cxn>
                  <a:cxn ang="0">
                    <a:pos x="248" y="632"/>
                  </a:cxn>
                  <a:cxn ang="0">
                    <a:pos x="216" y="624"/>
                  </a:cxn>
                  <a:cxn ang="0">
                    <a:pos x="200" y="576"/>
                  </a:cxn>
                  <a:cxn ang="0">
                    <a:pos x="144" y="496"/>
                  </a:cxn>
                  <a:cxn ang="0">
                    <a:pos x="128" y="480"/>
                  </a:cxn>
                  <a:cxn ang="0">
                    <a:pos x="104" y="424"/>
                  </a:cxn>
                  <a:cxn ang="0">
                    <a:pos x="80" y="464"/>
                  </a:cxn>
                  <a:cxn ang="0">
                    <a:pos x="72" y="248"/>
                  </a:cxn>
                  <a:cxn ang="0">
                    <a:pos x="72" y="216"/>
                  </a:cxn>
                  <a:cxn ang="0">
                    <a:pos x="40" y="136"/>
                  </a:cxn>
                  <a:cxn ang="0">
                    <a:pos x="0" y="104"/>
                  </a:cxn>
                  <a:cxn ang="0">
                    <a:pos x="8" y="64"/>
                  </a:cxn>
                  <a:cxn ang="0">
                    <a:pos x="16" y="32"/>
                  </a:cxn>
                  <a:cxn ang="0">
                    <a:pos x="32" y="0"/>
                  </a:cxn>
                  <a:cxn ang="0">
                    <a:pos x="64" y="16"/>
                  </a:cxn>
                  <a:cxn ang="0">
                    <a:pos x="88" y="80"/>
                  </a:cxn>
                  <a:cxn ang="0">
                    <a:pos x="128" y="120"/>
                  </a:cxn>
                  <a:cxn ang="0">
                    <a:pos x="152" y="104"/>
                  </a:cxn>
                  <a:cxn ang="0">
                    <a:pos x="176" y="128"/>
                  </a:cxn>
                  <a:cxn ang="0">
                    <a:pos x="224" y="96"/>
                  </a:cxn>
                  <a:cxn ang="0">
                    <a:pos x="288" y="96"/>
                  </a:cxn>
                  <a:cxn ang="0">
                    <a:pos x="296" y="40"/>
                  </a:cxn>
                  <a:cxn ang="0">
                    <a:pos x="320" y="32"/>
                  </a:cxn>
                  <a:cxn ang="0">
                    <a:pos x="344" y="48"/>
                  </a:cxn>
                  <a:cxn ang="0">
                    <a:pos x="400" y="72"/>
                  </a:cxn>
                  <a:cxn ang="0">
                    <a:pos x="416" y="136"/>
                  </a:cxn>
                  <a:cxn ang="0">
                    <a:pos x="472" y="160"/>
                  </a:cxn>
                  <a:cxn ang="0">
                    <a:pos x="512" y="136"/>
                  </a:cxn>
                  <a:cxn ang="0">
                    <a:pos x="552" y="144"/>
                  </a:cxn>
                  <a:cxn ang="0">
                    <a:pos x="624" y="184"/>
                  </a:cxn>
                  <a:cxn ang="0">
                    <a:pos x="704" y="224"/>
                  </a:cxn>
                  <a:cxn ang="0">
                    <a:pos x="760" y="256"/>
                  </a:cxn>
                  <a:cxn ang="0">
                    <a:pos x="744" y="296"/>
                  </a:cxn>
                  <a:cxn ang="0">
                    <a:pos x="664" y="312"/>
                  </a:cxn>
                  <a:cxn ang="0">
                    <a:pos x="648" y="336"/>
                  </a:cxn>
                  <a:cxn ang="0">
                    <a:pos x="656" y="360"/>
                  </a:cxn>
                  <a:cxn ang="0">
                    <a:pos x="656" y="376"/>
                  </a:cxn>
                  <a:cxn ang="0">
                    <a:pos x="704" y="456"/>
                  </a:cxn>
                </a:cxnLst>
                <a:rect l="0" t="0" r="r" b="b"/>
                <a:pathLst>
                  <a:path w="761" h="633">
                    <a:moveTo>
                      <a:pt x="696" y="480"/>
                    </a:moveTo>
                    <a:lnTo>
                      <a:pt x="696" y="488"/>
                    </a:lnTo>
                    <a:lnTo>
                      <a:pt x="688" y="504"/>
                    </a:lnTo>
                    <a:lnTo>
                      <a:pt x="672" y="504"/>
                    </a:lnTo>
                    <a:lnTo>
                      <a:pt x="664" y="488"/>
                    </a:lnTo>
                    <a:lnTo>
                      <a:pt x="656" y="488"/>
                    </a:lnTo>
                    <a:lnTo>
                      <a:pt x="632" y="432"/>
                    </a:lnTo>
                    <a:lnTo>
                      <a:pt x="608" y="432"/>
                    </a:lnTo>
                    <a:lnTo>
                      <a:pt x="592" y="416"/>
                    </a:lnTo>
                    <a:lnTo>
                      <a:pt x="584" y="424"/>
                    </a:lnTo>
                    <a:lnTo>
                      <a:pt x="576" y="456"/>
                    </a:lnTo>
                    <a:lnTo>
                      <a:pt x="552" y="440"/>
                    </a:lnTo>
                    <a:lnTo>
                      <a:pt x="552" y="464"/>
                    </a:lnTo>
                    <a:lnTo>
                      <a:pt x="536" y="472"/>
                    </a:lnTo>
                    <a:lnTo>
                      <a:pt x="528" y="464"/>
                    </a:lnTo>
                    <a:lnTo>
                      <a:pt x="512" y="464"/>
                    </a:lnTo>
                    <a:lnTo>
                      <a:pt x="488" y="456"/>
                    </a:lnTo>
                    <a:lnTo>
                      <a:pt x="472" y="472"/>
                    </a:lnTo>
                    <a:lnTo>
                      <a:pt x="480" y="496"/>
                    </a:lnTo>
                    <a:lnTo>
                      <a:pt x="504" y="496"/>
                    </a:lnTo>
                    <a:lnTo>
                      <a:pt x="512" y="528"/>
                    </a:lnTo>
                    <a:lnTo>
                      <a:pt x="456" y="528"/>
                    </a:lnTo>
                    <a:lnTo>
                      <a:pt x="440" y="504"/>
                    </a:lnTo>
                    <a:lnTo>
                      <a:pt x="416" y="520"/>
                    </a:lnTo>
                    <a:lnTo>
                      <a:pt x="392" y="504"/>
                    </a:lnTo>
                    <a:lnTo>
                      <a:pt x="392" y="456"/>
                    </a:lnTo>
                    <a:lnTo>
                      <a:pt x="360" y="456"/>
                    </a:lnTo>
                    <a:lnTo>
                      <a:pt x="360" y="488"/>
                    </a:lnTo>
                    <a:lnTo>
                      <a:pt x="336" y="496"/>
                    </a:lnTo>
                    <a:lnTo>
                      <a:pt x="336" y="504"/>
                    </a:lnTo>
                    <a:lnTo>
                      <a:pt x="312" y="536"/>
                    </a:lnTo>
                    <a:lnTo>
                      <a:pt x="296" y="536"/>
                    </a:lnTo>
                    <a:lnTo>
                      <a:pt x="296" y="632"/>
                    </a:lnTo>
                    <a:lnTo>
                      <a:pt x="272" y="632"/>
                    </a:lnTo>
                    <a:lnTo>
                      <a:pt x="264" y="616"/>
                    </a:lnTo>
                    <a:lnTo>
                      <a:pt x="248" y="632"/>
                    </a:lnTo>
                    <a:lnTo>
                      <a:pt x="216" y="632"/>
                    </a:lnTo>
                    <a:lnTo>
                      <a:pt x="216" y="624"/>
                    </a:lnTo>
                    <a:lnTo>
                      <a:pt x="200" y="616"/>
                    </a:lnTo>
                    <a:lnTo>
                      <a:pt x="200" y="576"/>
                    </a:lnTo>
                    <a:lnTo>
                      <a:pt x="160" y="496"/>
                    </a:lnTo>
                    <a:lnTo>
                      <a:pt x="144" y="496"/>
                    </a:lnTo>
                    <a:lnTo>
                      <a:pt x="144" y="504"/>
                    </a:lnTo>
                    <a:lnTo>
                      <a:pt x="128" y="480"/>
                    </a:lnTo>
                    <a:lnTo>
                      <a:pt x="136" y="472"/>
                    </a:lnTo>
                    <a:lnTo>
                      <a:pt x="104" y="424"/>
                    </a:lnTo>
                    <a:lnTo>
                      <a:pt x="88" y="432"/>
                    </a:lnTo>
                    <a:lnTo>
                      <a:pt x="80" y="464"/>
                    </a:lnTo>
                    <a:lnTo>
                      <a:pt x="64" y="472"/>
                    </a:lnTo>
                    <a:lnTo>
                      <a:pt x="72" y="248"/>
                    </a:lnTo>
                    <a:lnTo>
                      <a:pt x="56" y="224"/>
                    </a:lnTo>
                    <a:lnTo>
                      <a:pt x="72" y="216"/>
                    </a:lnTo>
                    <a:lnTo>
                      <a:pt x="40" y="160"/>
                    </a:lnTo>
                    <a:lnTo>
                      <a:pt x="40" y="136"/>
                    </a:lnTo>
                    <a:lnTo>
                      <a:pt x="16" y="112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8" y="64"/>
                    </a:lnTo>
                    <a:lnTo>
                      <a:pt x="24" y="48"/>
                    </a:lnTo>
                    <a:lnTo>
                      <a:pt x="16" y="32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40" y="16"/>
                    </a:lnTo>
                    <a:lnTo>
                      <a:pt x="64" y="16"/>
                    </a:lnTo>
                    <a:lnTo>
                      <a:pt x="88" y="40"/>
                    </a:lnTo>
                    <a:lnTo>
                      <a:pt x="88" y="80"/>
                    </a:lnTo>
                    <a:lnTo>
                      <a:pt x="104" y="80"/>
                    </a:lnTo>
                    <a:lnTo>
                      <a:pt x="128" y="120"/>
                    </a:lnTo>
                    <a:lnTo>
                      <a:pt x="152" y="112"/>
                    </a:lnTo>
                    <a:lnTo>
                      <a:pt x="152" y="104"/>
                    </a:lnTo>
                    <a:lnTo>
                      <a:pt x="160" y="112"/>
                    </a:lnTo>
                    <a:lnTo>
                      <a:pt x="176" y="128"/>
                    </a:lnTo>
                    <a:lnTo>
                      <a:pt x="216" y="128"/>
                    </a:lnTo>
                    <a:lnTo>
                      <a:pt x="224" y="96"/>
                    </a:lnTo>
                    <a:lnTo>
                      <a:pt x="256" y="88"/>
                    </a:lnTo>
                    <a:lnTo>
                      <a:pt x="288" y="96"/>
                    </a:lnTo>
                    <a:lnTo>
                      <a:pt x="304" y="72"/>
                    </a:lnTo>
                    <a:lnTo>
                      <a:pt x="296" y="40"/>
                    </a:lnTo>
                    <a:lnTo>
                      <a:pt x="296" y="32"/>
                    </a:lnTo>
                    <a:lnTo>
                      <a:pt x="320" y="32"/>
                    </a:lnTo>
                    <a:lnTo>
                      <a:pt x="336" y="24"/>
                    </a:lnTo>
                    <a:lnTo>
                      <a:pt x="344" y="48"/>
                    </a:lnTo>
                    <a:lnTo>
                      <a:pt x="384" y="72"/>
                    </a:lnTo>
                    <a:lnTo>
                      <a:pt x="400" y="72"/>
                    </a:lnTo>
                    <a:lnTo>
                      <a:pt x="400" y="88"/>
                    </a:lnTo>
                    <a:lnTo>
                      <a:pt x="416" y="136"/>
                    </a:lnTo>
                    <a:lnTo>
                      <a:pt x="432" y="152"/>
                    </a:lnTo>
                    <a:lnTo>
                      <a:pt x="472" y="160"/>
                    </a:lnTo>
                    <a:lnTo>
                      <a:pt x="496" y="128"/>
                    </a:lnTo>
                    <a:lnTo>
                      <a:pt x="512" y="136"/>
                    </a:lnTo>
                    <a:lnTo>
                      <a:pt x="520" y="152"/>
                    </a:lnTo>
                    <a:lnTo>
                      <a:pt x="552" y="144"/>
                    </a:lnTo>
                    <a:lnTo>
                      <a:pt x="592" y="176"/>
                    </a:lnTo>
                    <a:lnTo>
                      <a:pt x="624" y="184"/>
                    </a:lnTo>
                    <a:lnTo>
                      <a:pt x="656" y="192"/>
                    </a:lnTo>
                    <a:lnTo>
                      <a:pt x="704" y="224"/>
                    </a:lnTo>
                    <a:lnTo>
                      <a:pt x="728" y="232"/>
                    </a:lnTo>
                    <a:lnTo>
                      <a:pt x="760" y="256"/>
                    </a:lnTo>
                    <a:lnTo>
                      <a:pt x="760" y="296"/>
                    </a:lnTo>
                    <a:lnTo>
                      <a:pt x="744" y="296"/>
                    </a:lnTo>
                    <a:lnTo>
                      <a:pt x="712" y="312"/>
                    </a:lnTo>
                    <a:lnTo>
                      <a:pt x="664" y="312"/>
                    </a:lnTo>
                    <a:lnTo>
                      <a:pt x="648" y="328"/>
                    </a:lnTo>
                    <a:lnTo>
                      <a:pt x="648" y="336"/>
                    </a:lnTo>
                    <a:lnTo>
                      <a:pt x="656" y="352"/>
                    </a:lnTo>
                    <a:lnTo>
                      <a:pt x="656" y="360"/>
                    </a:lnTo>
                    <a:lnTo>
                      <a:pt x="648" y="376"/>
                    </a:lnTo>
                    <a:lnTo>
                      <a:pt x="656" y="376"/>
                    </a:lnTo>
                    <a:lnTo>
                      <a:pt x="696" y="424"/>
                    </a:lnTo>
                    <a:lnTo>
                      <a:pt x="704" y="456"/>
                    </a:lnTo>
                    <a:lnTo>
                      <a:pt x="696" y="480"/>
                    </a:lnTo>
                  </a:path>
                </a:pathLst>
              </a:custGeom>
              <a:solidFill>
                <a:srgbClr val="92D05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79" name="Freeform 25"/>
              <p:cNvSpPr>
                <a:spLocks/>
              </p:cNvSpPr>
              <p:nvPr/>
            </p:nvSpPr>
            <p:spPr bwMode="invGray">
              <a:xfrm>
                <a:off x="3221038" y="2838450"/>
                <a:ext cx="1497012" cy="1085850"/>
              </a:xfrm>
              <a:custGeom>
                <a:avLst/>
                <a:gdLst/>
                <a:ahLst/>
                <a:cxnLst>
                  <a:cxn ang="0">
                    <a:pos x="672" y="536"/>
                  </a:cxn>
                  <a:cxn ang="0">
                    <a:pos x="616" y="568"/>
                  </a:cxn>
                  <a:cxn ang="0">
                    <a:pos x="592" y="544"/>
                  </a:cxn>
                  <a:cxn ang="0">
                    <a:pos x="568" y="560"/>
                  </a:cxn>
                  <a:cxn ang="0">
                    <a:pos x="528" y="520"/>
                  </a:cxn>
                  <a:cxn ang="0">
                    <a:pos x="504" y="456"/>
                  </a:cxn>
                  <a:cxn ang="0">
                    <a:pos x="472" y="440"/>
                  </a:cxn>
                  <a:cxn ang="0">
                    <a:pos x="456" y="456"/>
                  </a:cxn>
                  <a:cxn ang="0">
                    <a:pos x="464" y="480"/>
                  </a:cxn>
                  <a:cxn ang="0">
                    <a:pos x="440" y="536"/>
                  </a:cxn>
                  <a:cxn ang="0">
                    <a:pos x="456" y="552"/>
                  </a:cxn>
                  <a:cxn ang="0">
                    <a:pos x="424" y="584"/>
                  </a:cxn>
                  <a:cxn ang="0">
                    <a:pos x="400" y="600"/>
                  </a:cxn>
                  <a:cxn ang="0">
                    <a:pos x="376" y="592"/>
                  </a:cxn>
                  <a:cxn ang="0">
                    <a:pos x="368" y="608"/>
                  </a:cxn>
                  <a:cxn ang="0">
                    <a:pos x="336" y="600"/>
                  </a:cxn>
                  <a:cxn ang="0">
                    <a:pos x="320" y="568"/>
                  </a:cxn>
                  <a:cxn ang="0">
                    <a:pos x="232" y="536"/>
                  </a:cxn>
                  <a:cxn ang="0">
                    <a:pos x="136" y="496"/>
                  </a:cxn>
                  <a:cxn ang="0">
                    <a:pos x="40" y="440"/>
                  </a:cxn>
                  <a:cxn ang="0">
                    <a:pos x="0" y="368"/>
                  </a:cxn>
                  <a:cxn ang="0">
                    <a:pos x="16" y="304"/>
                  </a:cxn>
                  <a:cxn ang="0">
                    <a:pos x="32" y="248"/>
                  </a:cxn>
                  <a:cxn ang="0">
                    <a:pos x="8" y="216"/>
                  </a:cxn>
                  <a:cxn ang="0">
                    <a:pos x="48" y="208"/>
                  </a:cxn>
                  <a:cxn ang="0">
                    <a:pos x="104" y="224"/>
                  </a:cxn>
                  <a:cxn ang="0">
                    <a:pos x="96" y="184"/>
                  </a:cxn>
                  <a:cxn ang="0">
                    <a:pos x="128" y="136"/>
                  </a:cxn>
                  <a:cxn ang="0">
                    <a:pos x="88" y="72"/>
                  </a:cxn>
                  <a:cxn ang="0">
                    <a:pos x="152" y="16"/>
                  </a:cxn>
                  <a:cxn ang="0">
                    <a:pos x="288" y="0"/>
                  </a:cxn>
                  <a:cxn ang="0">
                    <a:pos x="384" y="40"/>
                  </a:cxn>
                  <a:cxn ang="0">
                    <a:pos x="456" y="104"/>
                  </a:cxn>
                  <a:cxn ang="0">
                    <a:pos x="472" y="48"/>
                  </a:cxn>
                  <a:cxn ang="0">
                    <a:pos x="528" y="72"/>
                  </a:cxn>
                  <a:cxn ang="0">
                    <a:pos x="592" y="96"/>
                  </a:cxn>
                  <a:cxn ang="0">
                    <a:pos x="656" y="120"/>
                  </a:cxn>
                  <a:cxn ang="0">
                    <a:pos x="728" y="176"/>
                  </a:cxn>
                  <a:cxn ang="0">
                    <a:pos x="768" y="232"/>
                  </a:cxn>
                  <a:cxn ang="0">
                    <a:pos x="784" y="336"/>
                  </a:cxn>
                  <a:cxn ang="0">
                    <a:pos x="752" y="360"/>
                  </a:cxn>
                  <a:cxn ang="0">
                    <a:pos x="712" y="408"/>
                  </a:cxn>
                  <a:cxn ang="0">
                    <a:pos x="736" y="432"/>
                  </a:cxn>
                  <a:cxn ang="0">
                    <a:pos x="704" y="456"/>
                  </a:cxn>
                  <a:cxn ang="0">
                    <a:pos x="656" y="448"/>
                  </a:cxn>
                  <a:cxn ang="0">
                    <a:pos x="664" y="488"/>
                  </a:cxn>
                  <a:cxn ang="0">
                    <a:pos x="712" y="504"/>
                  </a:cxn>
                </a:cxnLst>
                <a:rect l="0" t="0" r="r" b="b"/>
                <a:pathLst>
                  <a:path w="785" h="617">
                    <a:moveTo>
                      <a:pt x="704" y="528"/>
                    </a:moveTo>
                    <a:lnTo>
                      <a:pt x="672" y="536"/>
                    </a:lnTo>
                    <a:lnTo>
                      <a:pt x="656" y="568"/>
                    </a:lnTo>
                    <a:lnTo>
                      <a:pt x="616" y="568"/>
                    </a:lnTo>
                    <a:lnTo>
                      <a:pt x="608" y="552"/>
                    </a:lnTo>
                    <a:lnTo>
                      <a:pt x="592" y="544"/>
                    </a:lnTo>
                    <a:lnTo>
                      <a:pt x="592" y="552"/>
                    </a:lnTo>
                    <a:lnTo>
                      <a:pt x="568" y="560"/>
                    </a:lnTo>
                    <a:lnTo>
                      <a:pt x="544" y="520"/>
                    </a:lnTo>
                    <a:lnTo>
                      <a:pt x="528" y="520"/>
                    </a:lnTo>
                    <a:lnTo>
                      <a:pt x="528" y="480"/>
                    </a:lnTo>
                    <a:lnTo>
                      <a:pt x="504" y="456"/>
                    </a:lnTo>
                    <a:lnTo>
                      <a:pt x="488" y="456"/>
                    </a:lnTo>
                    <a:lnTo>
                      <a:pt x="472" y="440"/>
                    </a:lnTo>
                    <a:lnTo>
                      <a:pt x="456" y="440"/>
                    </a:lnTo>
                    <a:lnTo>
                      <a:pt x="456" y="456"/>
                    </a:lnTo>
                    <a:lnTo>
                      <a:pt x="456" y="472"/>
                    </a:lnTo>
                    <a:lnTo>
                      <a:pt x="464" y="480"/>
                    </a:lnTo>
                    <a:lnTo>
                      <a:pt x="448" y="496"/>
                    </a:lnTo>
                    <a:lnTo>
                      <a:pt x="440" y="536"/>
                    </a:lnTo>
                    <a:lnTo>
                      <a:pt x="448" y="552"/>
                    </a:lnTo>
                    <a:lnTo>
                      <a:pt x="456" y="552"/>
                    </a:lnTo>
                    <a:lnTo>
                      <a:pt x="440" y="560"/>
                    </a:lnTo>
                    <a:lnTo>
                      <a:pt x="424" y="584"/>
                    </a:lnTo>
                    <a:lnTo>
                      <a:pt x="400" y="584"/>
                    </a:lnTo>
                    <a:lnTo>
                      <a:pt x="400" y="600"/>
                    </a:lnTo>
                    <a:lnTo>
                      <a:pt x="384" y="608"/>
                    </a:lnTo>
                    <a:lnTo>
                      <a:pt x="376" y="592"/>
                    </a:lnTo>
                    <a:lnTo>
                      <a:pt x="360" y="592"/>
                    </a:lnTo>
                    <a:lnTo>
                      <a:pt x="368" y="608"/>
                    </a:lnTo>
                    <a:lnTo>
                      <a:pt x="352" y="616"/>
                    </a:lnTo>
                    <a:lnTo>
                      <a:pt x="336" y="600"/>
                    </a:lnTo>
                    <a:lnTo>
                      <a:pt x="312" y="600"/>
                    </a:lnTo>
                    <a:lnTo>
                      <a:pt x="320" y="568"/>
                    </a:lnTo>
                    <a:lnTo>
                      <a:pt x="264" y="520"/>
                    </a:lnTo>
                    <a:lnTo>
                      <a:pt x="232" y="536"/>
                    </a:lnTo>
                    <a:lnTo>
                      <a:pt x="168" y="496"/>
                    </a:lnTo>
                    <a:lnTo>
                      <a:pt x="136" y="496"/>
                    </a:lnTo>
                    <a:lnTo>
                      <a:pt x="88" y="440"/>
                    </a:lnTo>
                    <a:lnTo>
                      <a:pt x="40" y="440"/>
                    </a:lnTo>
                    <a:lnTo>
                      <a:pt x="16" y="416"/>
                    </a:lnTo>
                    <a:lnTo>
                      <a:pt x="0" y="368"/>
                    </a:lnTo>
                    <a:lnTo>
                      <a:pt x="8" y="352"/>
                    </a:lnTo>
                    <a:lnTo>
                      <a:pt x="16" y="304"/>
                    </a:lnTo>
                    <a:lnTo>
                      <a:pt x="8" y="280"/>
                    </a:lnTo>
                    <a:lnTo>
                      <a:pt x="32" y="248"/>
                    </a:lnTo>
                    <a:lnTo>
                      <a:pt x="32" y="224"/>
                    </a:lnTo>
                    <a:lnTo>
                      <a:pt x="8" y="216"/>
                    </a:lnTo>
                    <a:lnTo>
                      <a:pt x="16" y="208"/>
                    </a:lnTo>
                    <a:lnTo>
                      <a:pt x="48" y="208"/>
                    </a:lnTo>
                    <a:lnTo>
                      <a:pt x="56" y="200"/>
                    </a:lnTo>
                    <a:lnTo>
                      <a:pt x="104" y="224"/>
                    </a:lnTo>
                    <a:lnTo>
                      <a:pt x="104" y="192"/>
                    </a:lnTo>
                    <a:lnTo>
                      <a:pt x="96" y="184"/>
                    </a:lnTo>
                    <a:lnTo>
                      <a:pt x="96" y="160"/>
                    </a:lnTo>
                    <a:lnTo>
                      <a:pt x="128" y="136"/>
                    </a:lnTo>
                    <a:lnTo>
                      <a:pt x="120" y="112"/>
                    </a:lnTo>
                    <a:lnTo>
                      <a:pt x="88" y="72"/>
                    </a:lnTo>
                    <a:lnTo>
                      <a:pt x="96" y="32"/>
                    </a:lnTo>
                    <a:lnTo>
                      <a:pt x="152" y="16"/>
                    </a:lnTo>
                    <a:lnTo>
                      <a:pt x="256" y="8"/>
                    </a:lnTo>
                    <a:lnTo>
                      <a:pt x="288" y="0"/>
                    </a:lnTo>
                    <a:lnTo>
                      <a:pt x="344" y="24"/>
                    </a:lnTo>
                    <a:lnTo>
                      <a:pt x="384" y="40"/>
                    </a:lnTo>
                    <a:lnTo>
                      <a:pt x="424" y="64"/>
                    </a:lnTo>
                    <a:lnTo>
                      <a:pt x="456" y="104"/>
                    </a:lnTo>
                    <a:lnTo>
                      <a:pt x="472" y="56"/>
                    </a:lnTo>
                    <a:lnTo>
                      <a:pt x="472" y="48"/>
                    </a:lnTo>
                    <a:lnTo>
                      <a:pt x="504" y="64"/>
                    </a:lnTo>
                    <a:lnTo>
                      <a:pt x="528" y="72"/>
                    </a:lnTo>
                    <a:lnTo>
                      <a:pt x="584" y="64"/>
                    </a:lnTo>
                    <a:lnTo>
                      <a:pt x="592" y="96"/>
                    </a:lnTo>
                    <a:lnTo>
                      <a:pt x="640" y="128"/>
                    </a:lnTo>
                    <a:lnTo>
                      <a:pt x="656" y="120"/>
                    </a:lnTo>
                    <a:lnTo>
                      <a:pt x="728" y="192"/>
                    </a:lnTo>
                    <a:lnTo>
                      <a:pt x="728" y="176"/>
                    </a:lnTo>
                    <a:lnTo>
                      <a:pt x="760" y="208"/>
                    </a:lnTo>
                    <a:lnTo>
                      <a:pt x="768" y="232"/>
                    </a:lnTo>
                    <a:lnTo>
                      <a:pt x="776" y="288"/>
                    </a:lnTo>
                    <a:lnTo>
                      <a:pt x="784" y="336"/>
                    </a:lnTo>
                    <a:lnTo>
                      <a:pt x="776" y="360"/>
                    </a:lnTo>
                    <a:lnTo>
                      <a:pt x="752" y="360"/>
                    </a:lnTo>
                    <a:lnTo>
                      <a:pt x="744" y="392"/>
                    </a:lnTo>
                    <a:lnTo>
                      <a:pt x="712" y="408"/>
                    </a:lnTo>
                    <a:lnTo>
                      <a:pt x="712" y="424"/>
                    </a:lnTo>
                    <a:lnTo>
                      <a:pt x="736" y="432"/>
                    </a:lnTo>
                    <a:lnTo>
                      <a:pt x="728" y="440"/>
                    </a:lnTo>
                    <a:lnTo>
                      <a:pt x="704" y="456"/>
                    </a:lnTo>
                    <a:lnTo>
                      <a:pt x="672" y="448"/>
                    </a:lnTo>
                    <a:lnTo>
                      <a:pt x="656" y="448"/>
                    </a:lnTo>
                    <a:lnTo>
                      <a:pt x="648" y="464"/>
                    </a:lnTo>
                    <a:lnTo>
                      <a:pt x="664" y="488"/>
                    </a:lnTo>
                    <a:lnTo>
                      <a:pt x="696" y="496"/>
                    </a:lnTo>
                    <a:lnTo>
                      <a:pt x="712" y="504"/>
                    </a:lnTo>
                    <a:lnTo>
                      <a:pt x="704" y="528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0" name="Freeform 26"/>
              <p:cNvSpPr>
                <a:spLocks/>
              </p:cNvSpPr>
              <p:nvPr/>
            </p:nvSpPr>
            <p:spPr bwMode="gray">
              <a:xfrm>
                <a:off x="5935663" y="4216400"/>
                <a:ext cx="582612" cy="750888"/>
              </a:xfrm>
              <a:custGeom>
                <a:avLst/>
                <a:gdLst/>
                <a:ahLst/>
                <a:cxnLst>
                  <a:cxn ang="0">
                    <a:pos x="272" y="40"/>
                  </a:cxn>
                  <a:cxn ang="0">
                    <a:pos x="280" y="72"/>
                  </a:cxn>
                  <a:cxn ang="0">
                    <a:pos x="304" y="88"/>
                  </a:cxn>
                  <a:cxn ang="0">
                    <a:pos x="304" y="136"/>
                  </a:cxn>
                  <a:cxn ang="0">
                    <a:pos x="272" y="152"/>
                  </a:cxn>
                  <a:cxn ang="0">
                    <a:pos x="272" y="160"/>
                  </a:cxn>
                  <a:cxn ang="0">
                    <a:pos x="240" y="160"/>
                  </a:cxn>
                  <a:cxn ang="0">
                    <a:pos x="224" y="176"/>
                  </a:cxn>
                  <a:cxn ang="0">
                    <a:pos x="224" y="200"/>
                  </a:cxn>
                  <a:cxn ang="0">
                    <a:pos x="232" y="208"/>
                  </a:cxn>
                  <a:cxn ang="0">
                    <a:pos x="208" y="240"/>
                  </a:cxn>
                  <a:cxn ang="0">
                    <a:pos x="192" y="240"/>
                  </a:cxn>
                  <a:cxn ang="0">
                    <a:pos x="192" y="272"/>
                  </a:cxn>
                  <a:cxn ang="0">
                    <a:pos x="192" y="280"/>
                  </a:cxn>
                  <a:cxn ang="0">
                    <a:pos x="192" y="304"/>
                  </a:cxn>
                  <a:cxn ang="0">
                    <a:pos x="176" y="320"/>
                  </a:cxn>
                  <a:cxn ang="0">
                    <a:pos x="168" y="360"/>
                  </a:cxn>
                  <a:cxn ang="0">
                    <a:pos x="160" y="384"/>
                  </a:cxn>
                  <a:cxn ang="0">
                    <a:pos x="160" y="392"/>
                  </a:cxn>
                  <a:cxn ang="0">
                    <a:pos x="152" y="416"/>
                  </a:cxn>
                  <a:cxn ang="0">
                    <a:pos x="136" y="416"/>
                  </a:cxn>
                  <a:cxn ang="0">
                    <a:pos x="128" y="408"/>
                  </a:cxn>
                  <a:cxn ang="0">
                    <a:pos x="64" y="424"/>
                  </a:cxn>
                  <a:cxn ang="0">
                    <a:pos x="56" y="416"/>
                  </a:cxn>
                  <a:cxn ang="0">
                    <a:pos x="80" y="368"/>
                  </a:cxn>
                  <a:cxn ang="0">
                    <a:pos x="56" y="360"/>
                  </a:cxn>
                  <a:cxn ang="0">
                    <a:pos x="40" y="368"/>
                  </a:cxn>
                  <a:cxn ang="0">
                    <a:pos x="24" y="360"/>
                  </a:cxn>
                  <a:cxn ang="0">
                    <a:pos x="24" y="320"/>
                  </a:cxn>
                  <a:cxn ang="0">
                    <a:pos x="40" y="312"/>
                  </a:cxn>
                  <a:cxn ang="0">
                    <a:pos x="48" y="312"/>
                  </a:cxn>
                  <a:cxn ang="0">
                    <a:pos x="48" y="288"/>
                  </a:cxn>
                  <a:cxn ang="0">
                    <a:pos x="32" y="288"/>
                  </a:cxn>
                  <a:cxn ang="0">
                    <a:pos x="32" y="272"/>
                  </a:cxn>
                  <a:cxn ang="0">
                    <a:pos x="16" y="264"/>
                  </a:cxn>
                  <a:cxn ang="0">
                    <a:pos x="16" y="216"/>
                  </a:cxn>
                  <a:cxn ang="0">
                    <a:pos x="0" y="200"/>
                  </a:cxn>
                  <a:cxn ang="0">
                    <a:pos x="8" y="176"/>
                  </a:cxn>
                  <a:cxn ang="0">
                    <a:pos x="32" y="152"/>
                  </a:cxn>
                  <a:cxn ang="0">
                    <a:pos x="32" y="128"/>
                  </a:cxn>
                  <a:cxn ang="0">
                    <a:pos x="24" y="120"/>
                  </a:cxn>
                  <a:cxn ang="0">
                    <a:pos x="32" y="104"/>
                  </a:cxn>
                  <a:cxn ang="0">
                    <a:pos x="16" y="80"/>
                  </a:cxn>
                  <a:cxn ang="0">
                    <a:pos x="32" y="64"/>
                  </a:cxn>
                  <a:cxn ang="0">
                    <a:pos x="56" y="56"/>
                  </a:cxn>
                  <a:cxn ang="0">
                    <a:pos x="112" y="24"/>
                  </a:cxn>
                  <a:cxn ang="0">
                    <a:pos x="144" y="8"/>
                  </a:cxn>
                  <a:cxn ang="0">
                    <a:pos x="168" y="8"/>
                  </a:cxn>
                  <a:cxn ang="0">
                    <a:pos x="184" y="0"/>
                  </a:cxn>
                  <a:cxn ang="0">
                    <a:pos x="192" y="8"/>
                  </a:cxn>
                  <a:cxn ang="0">
                    <a:pos x="184" y="16"/>
                  </a:cxn>
                  <a:cxn ang="0">
                    <a:pos x="184" y="32"/>
                  </a:cxn>
                  <a:cxn ang="0">
                    <a:pos x="208" y="32"/>
                  </a:cxn>
                  <a:cxn ang="0">
                    <a:pos x="208" y="16"/>
                  </a:cxn>
                  <a:cxn ang="0">
                    <a:pos x="216" y="0"/>
                  </a:cxn>
                  <a:cxn ang="0">
                    <a:pos x="232" y="16"/>
                  </a:cxn>
                  <a:cxn ang="0">
                    <a:pos x="240" y="32"/>
                  </a:cxn>
                  <a:cxn ang="0">
                    <a:pos x="272" y="32"/>
                  </a:cxn>
                  <a:cxn ang="0">
                    <a:pos x="272" y="40"/>
                  </a:cxn>
                </a:cxnLst>
                <a:rect l="0" t="0" r="r" b="b"/>
                <a:pathLst>
                  <a:path w="305" h="425">
                    <a:moveTo>
                      <a:pt x="272" y="40"/>
                    </a:moveTo>
                    <a:lnTo>
                      <a:pt x="280" y="72"/>
                    </a:lnTo>
                    <a:lnTo>
                      <a:pt x="304" y="88"/>
                    </a:lnTo>
                    <a:lnTo>
                      <a:pt x="304" y="136"/>
                    </a:lnTo>
                    <a:lnTo>
                      <a:pt x="272" y="152"/>
                    </a:lnTo>
                    <a:lnTo>
                      <a:pt x="272" y="160"/>
                    </a:lnTo>
                    <a:lnTo>
                      <a:pt x="240" y="160"/>
                    </a:lnTo>
                    <a:lnTo>
                      <a:pt x="224" y="176"/>
                    </a:lnTo>
                    <a:lnTo>
                      <a:pt x="224" y="200"/>
                    </a:lnTo>
                    <a:lnTo>
                      <a:pt x="232" y="208"/>
                    </a:lnTo>
                    <a:lnTo>
                      <a:pt x="208" y="240"/>
                    </a:lnTo>
                    <a:lnTo>
                      <a:pt x="192" y="240"/>
                    </a:lnTo>
                    <a:lnTo>
                      <a:pt x="192" y="272"/>
                    </a:lnTo>
                    <a:lnTo>
                      <a:pt x="192" y="280"/>
                    </a:lnTo>
                    <a:lnTo>
                      <a:pt x="192" y="304"/>
                    </a:lnTo>
                    <a:lnTo>
                      <a:pt x="176" y="320"/>
                    </a:lnTo>
                    <a:lnTo>
                      <a:pt x="168" y="360"/>
                    </a:lnTo>
                    <a:lnTo>
                      <a:pt x="160" y="384"/>
                    </a:lnTo>
                    <a:lnTo>
                      <a:pt x="160" y="392"/>
                    </a:lnTo>
                    <a:lnTo>
                      <a:pt x="152" y="416"/>
                    </a:lnTo>
                    <a:lnTo>
                      <a:pt x="136" y="416"/>
                    </a:lnTo>
                    <a:lnTo>
                      <a:pt x="128" y="408"/>
                    </a:lnTo>
                    <a:lnTo>
                      <a:pt x="64" y="424"/>
                    </a:lnTo>
                    <a:lnTo>
                      <a:pt x="56" y="416"/>
                    </a:lnTo>
                    <a:lnTo>
                      <a:pt x="80" y="368"/>
                    </a:lnTo>
                    <a:lnTo>
                      <a:pt x="56" y="360"/>
                    </a:lnTo>
                    <a:lnTo>
                      <a:pt x="40" y="368"/>
                    </a:lnTo>
                    <a:lnTo>
                      <a:pt x="24" y="360"/>
                    </a:lnTo>
                    <a:lnTo>
                      <a:pt x="24" y="320"/>
                    </a:lnTo>
                    <a:lnTo>
                      <a:pt x="40" y="312"/>
                    </a:lnTo>
                    <a:lnTo>
                      <a:pt x="48" y="312"/>
                    </a:lnTo>
                    <a:lnTo>
                      <a:pt x="48" y="288"/>
                    </a:lnTo>
                    <a:lnTo>
                      <a:pt x="32" y="288"/>
                    </a:lnTo>
                    <a:lnTo>
                      <a:pt x="32" y="272"/>
                    </a:lnTo>
                    <a:lnTo>
                      <a:pt x="16" y="264"/>
                    </a:lnTo>
                    <a:lnTo>
                      <a:pt x="16" y="216"/>
                    </a:lnTo>
                    <a:lnTo>
                      <a:pt x="0" y="200"/>
                    </a:lnTo>
                    <a:lnTo>
                      <a:pt x="8" y="176"/>
                    </a:lnTo>
                    <a:lnTo>
                      <a:pt x="32" y="152"/>
                    </a:lnTo>
                    <a:lnTo>
                      <a:pt x="32" y="128"/>
                    </a:lnTo>
                    <a:lnTo>
                      <a:pt x="24" y="120"/>
                    </a:lnTo>
                    <a:lnTo>
                      <a:pt x="32" y="104"/>
                    </a:lnTo>
                    <a:lnTo>
                      <a:pt x="16" y="80"/>
                    </a:lnTo>
                    <a:lnTo>
                      <a:pt x="32" y="64"/>
                    </a:lnTo>
                    <a:lnTo>
                      <a:pt x="56" y="56"/>
                    </a:lnTo>
                    <a:lnTo>
                      <a:pt x="112" y="24"/>
                    </a:lnTo>
                    <a:lnTo>
                      <a:pt x="144" y="8"/>
                    </a:lnTo>
                    <a:lnTo>
                      <a:pt x="168" y="8"/>
                    </a:lnTo>
                    <a:lnTo>
                      <a:pt x="184" y="0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84" y="32"/>
                    </a:lnTo>
                    <a:lnTo>
                      <a:pt x="208" y="32"/>
                    </a:lnTo>
                    <a:lnTo>
                      <a:pt x="208" y="16"/>
                    </a:lnTo>
                    <a:lnTo>
                      <a:pt x="216" y="0"/>
                    </a:lnTo>
                    <a:lnTo>
                      <a:pt x="232" y="16"/>
                    </a:lnTo>
                    <a:lnTo>
                      <a:pt x="240" y="32"/>
                    </a:lnTo>
                    <a:lnTo>
                      <a:pt x="272" y="32"/>
                    </a:lnTo>
                    <a:lnTo>
                      <a:pt x="272" y="40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1" name="Freeform 27"/>
              <p:cNvSpPr>
                <a:spLocks/>
              </p:cNvSpPr>
              <p:nvPr/>
            </p:nvSpPr>
            <p:spPr bwMode="gray">
              <a:xfrm>
                <a:off x="5354638" y="4216400"/>
                <a:ext cx="673100" cy="736600"/>
              </a:xfrm>
              <a:custGeom>
                <a:avLst/>
                <a:gdLst/>
                <a:ahLst/>
                <a:cxnLst>
                  <a:cxn ang="0">
                    <a:pos x="336" y="104"/>
                  </a:cxn>
                  <a:cxn ang="0">
                    <a:pos x="344" y="128"/>
                  </a:cxn>
                  <a:cxn ang="0">
                    <a:pos x="312" y="176"/>
                  </a:cxn>
                  <a:cxn ang="0">
                    <a:pos x="320" y="216"/>
                  </a:cxn>
                  <a:cxn ang="0">
                    <a:pos x="320" y="264"/>
                  </a:cxn>
                  <a:cxn ang="0">
                    <a:pos x="328" y="288"/>
                  </a:cxn>
                  <a:cxn ang="0">
                    <a:pos x="352" y="312"/>
                  </a:cxn>
                  <a:cxn ang="0">
                    <a:pos x="328" y="320"/>
                  </a:cxn>
                  <a:cxn ang="0">
                    <a:pos x="320" y="368"/>
                  </a:cxn>
                  <a:cxn ang="0">
                    <a:pos x="272" y="400"/>
                  </a:cxn>
                  <a:cxn ang="0">
                    <a:pos x="224" y="376"/>
                  </a:cxn>
                  <a:cxn ang="0">
                    <a:pos x="216" y="408"/>
                  </a:cxn>
                  <a:cxn ang="0">
                    <a:pos x="192" y="416"/>
                  </a:cxn>
                  <a:cxn ang="0">
                    <a:pos x="168" y="384"/>
                  </a:cxn>
                  <a:cxn ang="0">
                    <a:pos x="152" y="400"/>
                  </a:cxn>
                  <a:cxn ang="0">
                    <a:pos x="144" y="352"/>
                  </a:cxn>
                  <a:cxn ang="0">
                    <a:pos x="152" y="312"/>
                  </a:cxn>
                  <a:cxn ang="0">
                    <a:pos x="144" y="288"/>
                  </a:cxn>
                  <a:cxn ang="0">
                    <a:pos x="96" y="312"/>
                  </a:cxn>
                  <a:cxn ang="0">
                    <a:pos x="64" y="304"/>
                  </a:cxn>
                  <a:cxn ang="0">
                    <a:pos x="32" y="312"/>
                  </a:cxn>
                  <a:cxn ang="0">
                    <a:pos x="24" y="304"/>
                  </a:cxn>
                  <a:cxn ang="0">
                    <a:pos x="16" y="264"/>
                  </a:cxn>
                  <a:cxn ang="0">
                    <a:pos x="24" y="240"/>
                  </a:cxn>
                  <a:cxn ang="0">
                    <a:pos x="0" y="224"/>
                  </a:cxn>
                  <a:cxn ang="0">
                    <a:pos x="24" y="168"/>
                  </a:cxn>
                  <a:cxn ang="0">
                    <a:pos x="24" y="136"/>
                  </a:cxn>
                  <a:cxn ang="0">
                    <a:pos x="24" y="120"/>
                  </a:cxn>
                  <a:cxn ang="0">
                    <a:pos x="48" y="32"/>
                  </a:cxn>
                  <a:cxn ang="0">
                    <a:pos x="104" y="40"/>
                  </a:cxn>
                  <a:cxn ang="0">
                    <a:pos x="112" y="0"/>
                  </a:cxn>
                  <a:cxn ang="0">
                    <a:pos x="184" y="16"/>
                  </a:cxn>
                  <a:cxn ang="0">
                    <a:pos x="248" y="40"/>
                  </a:cxn>
                  <a:cxn ang="0">
                    <a:pos x="288" y="32"/>
                  </a:cxn>
                  <a:cxn ang="0">
                    <a:pos x="304" y="80"/>
                  </a:cxn>
                </a:cxnLst>
                <a:rect l="0" t="0" r="r" b="b"/>
                <a:pathLst>
                  <a:path w="353" h="417">
                    <a:moveTo>
                      <a:pt x="320" y="80"/>
                    </a:moveTo>
                    <a:lnTo>
                      <a:pt x="336" y="104"/>
                    </a:lnTo>
                    <a:lnTo>
                      <a:pt x="328" y="120"/>
                    </a:lnTo>
                    <a:lnTo>
                      <a:pt x="344" y="128"/>
                    </a:lnTo>
                    <a:lnTo>
                      <a:pt x="328" y="152"/>
                    </a:lnTo>
                    <a:lnTo>
                      <a:pt x="312" y="176"/>
                    </a:lnTo>
                    <a:lnTo>
                      <a:pt x="304" y="200"/>
                    </a:lnTo>
                    <a:lnTo>
                      <a:pt x="320" y="216"/>
                    </a:lnTo>
                    <a:lnTo>
                      <a:pt x="320" y="248"/>
                    </a:lnTo>
                    <a:lnTo>
                      <a:pt x="320" y="264"/>
                    </a:lnTo>
                    <a:lnTo>
                      <a:pt x="336" y="272"/>
                    </a:lnTo>
                    <a:lnTo>
                      <a:pt x="328" y="288"/>
                    </a:lnTo>
                    <a:lnTo>
                      <a:pt x="352" y="288"/>
                    </a:lnTo>
                    <a:lnTo>
                      <a:pt x="352" y="312"/>
                    </a:lnTo>
                    <a:lnTo>
                      <a:pt x="344" y="312"/>
                    </a:lnTo>
                    <a:lnTo>
                      <a:pt x="328" y="320"/>
                    </a:lnTo>
                    <a:lnTo>
                      <a:pt x="328" y="360"/>
                    </a:lnTo>
                    <a:lnTo>
                      <a:pt x="320" y="368"/>
                    </a:lnTo>
                    <a:lnTo>
                      <a:pt x="264" y="368"/>
                    </a:lnTo>
                    <a:lnTo>
                      <a:pt x="272" y="400"/>
                    </a:lnTo>
                    <a:lnTo>
                      <a:pt x="248" y="400"/>
                    </a:lnTo>
                    <a:lnTo>
                      <a:pt x="224" y="376"/>
                    </a:lnTo>
                    <a:lnTo>
                      <a:pt x="216" y="384"/>
                    </a:lnTo>
                    <a:lnTo>
                      <a:pt x="216" y="408"/>
                    </a:lnTo>
                    <a:lnTo>
                      <a:pt x="200" y="408"/>
                    </a:lnTo>
                    <a:lnTo>
                      <a:pt x="192" y="416"/>
                    </a:lnTo>
                    <a:lnTo>
                      <a:pt x="168" y="416"/>
                    </a:lnTo>
                    <a:lnTo>
                      <a:pt x="168" y="384"/>
                    </a:lnTo>
                    <a:lnTo>
                      <a:pt x="152" y="384"/>
                    </a:lnTo>
                    <a:lnTo>
                      <a:pt x="152" y="400"/>
                    </a:lnTo>
                    <a:lnTo>
                      <a:pt x="136" y="400"/>
                    </a:lnTo>
                    <a:lnTo>
                      <a:pt x="144" y="352"/>
                    </a:lnTo>
                    <a:lnTo>
                      <a:pt x="152" y="336"/>
                    </a:lnTo>
                    <a:lnTo>
                      <a:pt x="152" y="312"/>
                    </a:lnTo>
                    <a:lnTo>
                      <a:pt x="152" y="296"/>
                    </a:lnTo>
                    <a:lnTo>
                      <a:pt x="144" y="288"/>
                    </a:lnTo>
                    <a:lnTo>
                      <a:pt x="96" y="296"/>
                    </a:lnTo>
                    <a:lnTo>
                      <a:pt x="96" y="312"/>
                    </a:lnTo>
                    <a:lnTo>
                      <a:pt x="72" y="320"/>
                    </a:lnTo>
                    <a:lnTo>
                      <a:pt x="64" y="304"/>
                    </a:lnTo>
                    <a:lnTo>
                      <a:pt x="56" y="320"/>
                    </a:lnTo>
                    <a:lnTo>
                      <a:pt x="32" y="312"/>
                    </a:lnTo>
                    <a:lnTo>
                      <a:pt x="32" y="304"/>
                    </a:lnTo>
                    <a:lnTo>
                      <a:pt x="24" y="304"/>
                    </a:lnTo>
                    <a:lnTo>
                      <a:pt x="24" y="288"/>
                    </a:lnTo>
                    <a:lnTo>
                      <a:pt x="16" y="264"/>
                    </a:lnTo>
                    <a:lnTo>
                      <a:pt x="32" y="256"/>
                    </a:lnTo>
                    <a:lnTo>
                      <a:pt x="24" y="240"/>
                    </a:lnTo>
                    <a:lnTo>
                      <a:pt x="0" y="240"/>
                    </a:lnTo>
                    <a:lnTo>
                      <a:pt x="0" y="224"/>
                    </a:lnTo>
                    <a:lnTo>
                      <a:pt x="24" y="192"/>
                    </a:lnTo>
                    <a:lnTo>
                      <a:pt x="24" y="168"/>
                    </a:lnTo>
                    <a:lnTo>
                      <a:pt x="32" y="160"/>
                    </a:lnTo>
                    <a:lnTo>
                      <a:pt x="24" y="136"/>
                    </a:lnTo>
                    <a:lnTo>
                      <a:pt x="16" y="136"/>
                    </a:lnTo>
                    <a:lnTo>
                      <a:pt x="24" y="120"/>
                    </a:lnTo>
                    <a:lnTo>
                      <a:pt x="16" y="80"/>
                    </a:lnTo>
                    <a:lnTo>
                      <a:pt x="48" y="32"/>
                    </a:lnTo>
                    <a:lnTo>
                      <a:pt x="80" y="32"/>
                    </a:lnTo>
                    <a:lnTo>
                      <a:pt x="104" y="40"/>
                    </a:lnTo>
                    <a:lnTo>
                      <a:pt x="96" y="8"/>
                    </a:lnTo>
                    <a:lnTo>
                      <a:pt x="112" y="0"/>
                    </a:lnTo>
                    <a:lnTo>
                      <a:pt x="152" y="16"/>
                    </a:lnTo>
                    <a:lnTo>
                      <a:pt x="184" y="16"/>
                    </a:lnTo>
                    <a:lnTo>
                      <a:pt x="208" y="40"/>
                    </a:lnTo>
                    <a:lnTo>
                      <a:pt x="248" y="40"/>
                    </a:lnTo>
                    <a:lnTo>
                      <a:pt x="256" y="48"/>
                    </a:lnTo>
                    <a:lnTo>
                      <a:pt x="288" y="32"/>
                    </a:lnTo>
                    <a:lnTo>
                      <a:pt x="304" y="32"/>
                    </a:lnTo>
                    <a:lnTo>
                      <a:pt x="304" y="80"/>
                    </a:lnTo>
                    <a:lnTo>
                      <a:pt x="320" y="80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2" name="Freeform 28"/>
              <p:cNvSpPr>
                <a:spLocks/>
              </p:cNvSpPr>
              <p:nvPr/>
            </p:nvSpPr>
            <p:spPr bwMode="gray">
              <a:xfrm>
                <a:off x="5295900" y="3797300"/>
                <a:ext cx="931863" cy="561975"/>
              </a:xfrm>
              <a:custGeom>
                <a:avLst/>
                <a:gdLst/>
                <a:ahLst/>
                <a:cxnLst>
                  <a:cxn ang="0">
                    <a:pos x="488" y="248"/>
                  </a:cxn>
                  <a:cxn ang="0">
                    <a:pos x="448" y="264"/>
                  </a:cxn>
                  <a:cxn ang="0">
                    <a:pos x="392" y="296"/>
                  </a:cxn>
                  <a:cxn ang="0">
                    <a:pos x="368" y="304"/>
                  </a:cxn>
                  <a:cxn ang="0">
                    <a:pos x="352" y="320"/>
                  </a:cxn>
                  <a:cxn ang="0">
                    <a:pos x="328" y="320"/>
                  </a:cxn>
                  <a:cxn ang="0">
                    <a:pos x="336" y="272"/>
                  </a:cxn>
                  <a:cxn ang="0">
                    <a:pos x="320" y="272"/>
                  </a:cxn>
                  <a:cxn ang="0">
                    <a:pos x="288" y="288"/>
                  </a:cxn>
                  <a:cxn ang="0">
                    <a:pos x="280" y="280"/>
                  </a:cxn>
                  <a:cxn ang="0">
                    <a:pos x="240" y="280"/>
                  </a:cxn>
                  <a:cxn ang="0">
                    <a:pos x="224" y="256"/>
                  </a:cxn>
                  <a:cxn ang="0">
                    <a:pos x="184" y="256"/>
                  </a:cxn>
                  <a:cxn ang="0">
                    <a:pos x="144" y="240"/>
                  </a:cxn>
                  <a:cxn ang="0">
                    <a:pos x="128" y="248"/>
                  </a:cxn>
                  <a:cxn ang="0">
                    <a:pos x="136" y="280"/>
                  </a:cxn>
                  <a:cxn ang="0">
                    <a:pos x="112" y="272"/>
                  </a:cxn>
                  <a:cxn ang="0">
                    <a:pos x="80" y="272"/>
                  </a:cxn>
                  <a:cxn ang="0">
                    <a:pos x="48" y="320"/>
                  </a:cxn>
                  <a:cxn ang="0">
                    <a:pos x="8" y="272"/>
                  </a:cxn>
                  <a:cxn ang="0">
                    <a:pos x="0" y="272"/>
                  </a:cxn>
                  <a:cxn ang="0">
                    <a:pos x="8" y="256"/>
                  </a:cxn>
                  <a:cxn ang="0">
                    <a:pos x="16" y="248"/>
                  </a:cxn>
                  <a:cxn ang="0">
                    <a:pos x="0" y="232"/>
                  </a:cxn>
                  <a:cxn ang="0">
                    <a:pos x="0" y="224"/>
                  </a:cxn>
                  <a:cxn ang="0">
                    <a:pos x="16" y="208"/>
                  </a:cxn>
                  <a:cxn ang="0">
                    <a:pos x="72" y="208"/>
                  </a:cxn>
                  <a:cxn ang="0">
                    <a:pos x="96" y="192"/>
                  </a:cxn>
                  <a:cxn ang="0">
                    <a:pos x="112" y="184"/>
                  </a:cxn>
                  <a:cxn ang="0">
                    <a:pos x="112" y="160"/>
                  </a:cxn>
                  <a:cxn ang="0">
                    <a:pos x="80" y="120"/>
                  </a:cxn>
                  <a:cxn ang="0">
                    <a:pos x="72" y="80"/>
                  </a:cxn>
                  <a:cxn ang="0">
                    <a:pos x="88" y="56"/>
                  </a:cxn>
                  <a:cxn ang="0">
                    <a:pos x="88" y="40"/>
                  </a:cxn>
                  <a:cxn ang="0">
                    <a:pos x="72" y="8"/>
                  </a:cxn>
                  <a:cxn ang="0">
                    <a:pos x="128" y="8"/>
                  </a:cxn>
                  <a:cxn ang="0">
                    <a:pos x="144" y="16"/>
                  </a:cxn>
                  <a:cxn ang="0">
                    <a:pos x="168" y="0"/>
                  </a:cxn>
                  <a:cxn ang="0">
                    <a:pos x="208" y="72"/>
                  </a:cxn>
                  <a:cxn ang="0">
                    <a:pos x="280" y="72"/>
                  </a:cxn>
                  <a:cxn ang="0">
                    <a:pos x="296" y="80"/>
                  </a:cxn>
                  <a:cxn ang="0">
                    <a:pos x="312" y="72"/>
                  </a:cxn>
                  <a:cxn ang="0">
                    <a:pos x="336" y="88"/>
                  </a:cxn>
                  <a:cxn ang="0">
                    <a:pos x="336" y="112"/>
                  </a:cxn>
                  <a:cxn ang="0">
                    <a:pos x="352" y="128"/>
                  </a:cxn>
                  <a:cxn ang="0">
                    <a:pos x="360" y="112"/>
                  </a:cxn>
                  <a:cxn ang="0">
                    <a:pos x="376" y="128"/>
                  </a:cxn>
                  <a:cxn ang="0">
                    <a:pos x="408" y="128"/>
                  </a:cxn>
                  <a:cxn ang="0">
                    <a:pos x="416" y="120"/>
                  </a:cxn>
                  <a:cxn ang="0">
                    <a:pos x="464" y="152"/>
                  </a:cxn>
                  <a:cxn ang="0">
                    <a:pos x="472" y="192"/>
                  </a:cxn>
                  <a:cxn ang="0">
                    <a:pos x="472" y="216"/>
                  </a:cxn>
                  <a:cxn ang="0">
                    <a:pos x="488" y="248"/>
                  </a:cxn>
                </a:cxnLst>
                <a:rect l="0" t="0" r="r" b="b"/>
                <a:pathLst>
                  <a:path w="489" h="321">
                    <a:moveTo>
                      <a:pt x="488" y="248"/>
                    </a:moveTo>
                    <a:lnTo>
                      <a:pt x="448" y="264"/>
                    </a:lnTo>
                    <a:lnTo>
                      <a:pt x="392" y="296"/>
                    </a:lnTo>
                    <a:lnTo>
                      <a:pt x="368" y="304"/>
                    </a:lnTo>
                    <a:lnTo>
                      <a:pt x="352" y="320"/>
                    </a:lnTo>
                    <a:lnTo>
                      <a:pt x="328" y="320"/>
                    </a:lnTo>
                    <a:lnTo>
                      <a:pt x="336" y="272"/>
                    </a:lnTo>
                    <a:lnTo>
                      <a:pt x="320" y="272"/>
                    </a:lnTo>
                    <a:lnTo>
                      <a:pt x="288" y="288"/>
                    </a:lnTo>
                    <a:lnTo>
                      <a:pt x="280" y="280"/>
                    </a:lnTo>
                    <a:lnTo>
                      <a:pt x="240" y="280"/>
                    </a:lnTo>
                    <a:lnTo>
                      <a:pt x="224" y="256"/>
                    </a:lnTo>
                    <a:lnTo>
                      <a:pt x="184" y="256"/>
                    </a:lnTo>
                    <a:lnTo>
                      <a:pt x="144" y="240"/>
                    </a:lnTo>
                    <a:lnTo>
                      <a:pt x="128" y="248"/>
                    </a:lnTo>
                    <a:lnTo>
                      <a:pt x="136" y="280"/>
                    </a:lnTo>
                    <a:lnTo>
                      <a:pt x="112" y="272"/>
                    </a:lnTo>
                    <a:lnTo>
                      <a:pt x="80" y="272"/>
                    </a:lnTo>
                    <a:lnTo>
                      <a:pt x="48" y="320"/>
                    </a:lnTo>
                    <a:lnTo>
                      <a:pt x="8" y="272"/>
                    </a:lnTo>
                    <a:lnTo>
                      <a:pt x="0" y="272"/>
                    </a:lnTo>
                    <a:lnTo>
                      <a:pt x="8" y="256"/>
                    </a:lnTo>
                    <a:lnTo>
                      <a:pt x="16" y="248"/>
                    </a:lnTo>
                    <a:lnTo>
                      <a:pt x="0" y="232"/>
                    </a:lnTo>
                    <a:lnTo>
                      <a:pt x="0" y="224"/>
                    </a:lnTo>
                    <a:lnTo>
                      <a:pt x="16" y="208"/>
                    </a:lnTo>
                    <a:lnTo>
                      <a:pt x="72" y="208"/>
                    </a:lnTo>
                    <a:lnTo>
                      <a:pt x="96" y="192"/>
                    </a:lnTo>
                    <a:lnTo>
                      <a:pt x="112" y="184"/>
                    </a:lnTo>
                    <a:lnTo>
                      <a:pt x="112" y="160"/>
                    </a:lnTo>
                    <a:lnTo>
                      <a:pt x="80" y="120"/>
                    </a:lnTo>
                    <a:lnTo>
                      <a:pt x="72" y="80"/>
                    </a:lnTo>
                    <a:lnTo>
                      <a:pt x="88" y="56"/>
                    </a:lnTo>
                    <a:lnTo>
                      <a:pt x="88" y="40"/>
                    </a:lnTo>
                    <a:lnTo>
                      <a:pt x="72" y="8"/>
                    </a:lnTo>
                    <a:lnTo>
                      <a:pt x="128" y="8"/>
                    </a:lnTo>
                    <a:lnTo>
                      <a:pt x="144" y="16"/>
                    </a:lnTo>
                    <a:lnTo>
                      <a:pt x="168" y="0"/>
                    </a:lnTo>
                    <a:lnTo>
                      <a:pt x="208" y="72"/>
                    </a:lnTo>
                    <a:lnTo>
                      <a:pt x="280" y="72"/>
                    </a:lnTo>
                    <a:lnTo>
                      <a:pt x="296" y="80"/>
                    </a:lnTo>
                    <a:lnTo>
                      <a:pt x="312" y="72"/>
                    </a:lnTo>
                    <a:lnTo>
                      <a:pt x="336" y="88"/>
                    </a:lnTo>
                    <a:lnTo>
                      <a:pt x="336" y="112"/>
                    </a:lnTo>
                    <a:lnTo>
                      <a:pt x="352" y="128"/>
                    </a:lnTo>
                    <a:lnTo>
                      <a:pt x="360" y="112"/>
                    </a:lnTo>
                    <a:lnTo>
                      <a:pt x="376" y="128"/>
                    </a:lnTo>
                    <a:lnTo>
                      <a:pt x="408" y="128"/>
                    </a:lnTo>
                    <a:lnTo>
                      <a:pt x="416" y="120"/>
                    </a:lnTo>
                    <a:lnTo>
                      <a:pt x="464" y="152"/>
                    </a:lnTo>
                    <a:lnTo>
                      <a:pt x="472" y="192"/>
                    </a:lnTo>
                    <a:lnTo>
                      <a:pt x="472" y="216"/>
                    </a:lnTo>
                    <a:lnTo>
                      <a:pt x="488" y="248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gray">
              <a:xfrm>
                <a:off x="6042025" y="3598863"/>
                <a:ext cx="581025" cy="677862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128" y="32"/>
                  </a:cxn>
                  <a:cxn ang="0">
                    <a:pos x="176" y="64"/>
                  </a:cxn>
                  <a:cxn ang="0">
                    <a:pos x="200" y="96"/>
                  </a:cxn>
                  <a:cxn ang="0">
                    <a:pos x="240" y="136"/>
                  </a:cxn>
                  <a:cxn ang="0">
                    <a:pos x="272" y="144"/>
                  </a:cxn>
                  <a:cxn ang="0">
                    <a:pos x="248" y="144"/>
                  </a:cxn>
                  <a:cxn ang="0">
                    <a:pos x="232" y="176"/>
                  </a:cxn>
                  <a:cxn ang="0">
                    <a:pos x="248" y="224"/>
                  </a:cxn>
                  <a:cxn ang="0">
                    <a:pos x="288" y="248"/>
                  </a:cxn>
                  <a:cxn ang="0">
                    <a:pos x="288" y="296"/>
                  </a:cxn>
                  <a:cxn ang="0">
                    <a:pos x="280" y="320"/>
                  </a:cxn>
                  <a:cxn ang="0">
                    <a:pos x="264" y="312"/>
                  </a:cxn>
                  <a:cxn ang="0">
                    <a:pos x="272" y="344"/>
                  </a:cxn>
                  <a:cxn ang="0">
                    <a:pos x="264" y="360"/>
                  </a:cxn>
                  <a:cxn ang="0">
                    <a:pos x="224" y="384"/>
                  </a:cxn>
                  <a:cxn ang="0">
                    <a:pos x="184" y="384"/>
                  </a:cxn>
                  <a:cxn ang="0">
                    <a:pos x="152" y="368"/>
                  </a:cxn>
                  <a:cxn ang="0">
                    <a:pos x="128" y="384"/>
                  </a:cxn>
                  <a:cxn ang="0">
                    <a:pos x="136" y="360"/>
                  </a:cxn>
                  <a:cxn ang="0">
                    <a:pos x="120" y="368"/>
                  </a:cxn>
                  <a:cxn ang="0">
                    <a:pos x="80" y="312"/>
                  </a:cxn>
                  <a:cxn ang="0">
                    <a:pos x="72" y="264"/>
                  </a:cxn>
                  <a:cxn ang="0">
                    <a:pos x="72" y="216"/>
                  </a:cxn>
                  <a:cxn ang="0">
                    <a:pos x="72" y="160"/>
                  </a:cxn>
                  <a:cxn ang="0">
                    <a:pos x="24" y="152"/>
                  </a:cxn>
                  <a:cxn ang="0">
                    <a:pos x="0" y="136"/>
                  </a:cxn>
                  <a:cxn ang="0">
                    <a:pos x="32" y="120"/>
                  </a:cxn>
                  <a:cxn ang="0">
                    <a:pos x="40" y="40"/>
                  </a:cxn>
                  <a:cxn ang="0">
                    <a:pos x="72" y="56"/>
                  </a:cxn>
                  <a:cxn ang="0">
                    <a:pos x="104" y="48"/>
                  </a:cxn>
                  <a:cxn ang="0">
                    <a:pos x="80" y="16"/>
                  </a:cxn>
                </a:cxnLst>
                <a:rect l="0" t="0" r="r" b="b"/>
                <a:pathLst>
                  <a:path w="305" h="385">
                    <a:moveTo>
                      <a:pt x="80" y="8"/>
                    </a:moveTo>
                    <a:lnTo>
                      <a:pt x="88" y="0"/>
                    </a:lnTo>
                    <a:lnTo>
                      <a:pt x="120" y="8"/>
                    </a:lnTo>
                    <a:lnTo>
                      <a:pt x="128" y="32"/>
                    </a:lnTo>
                    <a:lnTo>
                      <a:pt x="152" y="32"/>
                    </a:lnTo>
                    <a:lnTo>
                      <a:pt x="176" y="64"/>
                    </a:lnTo>
                    <a:lnTo>
                      <a:pt x="184" y="56"/>
                    </a:lnTo>
                    <a:lnTo>
                      <a:pt x="200" y="96"/>
                    </a:lnTo>
                    <a:lnTo>
                      <a:pt x="224" y="136"/>
                    </a:lnTo>
                    <a:lnTo>
                      <a:pt x="240" y="136"/>
                    </a:lnTo>
                    <a:lnTo>
                      <a:pt x="256" y="120"/>
                    </a:lnTo>
                    <a:lnTo>
                      <a:pt x="272" y="144"/>
                    </a:lnTo>
                    <a:lnTo>
                      <a:pt x="256" y="160"/>
                    </a:lnTo>
                    <a:lnTo>
                      <a:pt x="248" y="144"/>
                    </a:lnTo>
                    <a:lnTo>
                      <a:pt x="232" y="144"/>
                    </a:lnTo>
                    <a:lnTo>
                      <a:pt x="232" y="176"/>
                    </a:lnTo>
                    <a:lnTo>
                      <a:pt x="224" y="192"/>
                    </a:lnTo>
                    <a:lnTo>
                      <a:pt x="248" y="224"/>
                    </a:lnTo>
                    <a:lnTo>
                      <a:pt x="248" y="248"/>
                    </a:lnTo>
                    <a:lnTo>
                      <a:pt x="288" y="248"/>
                    </a:lnTo>
                    <a:lnTo>
                      <a:pt x="304" y="264"/>
                    </a:lnTo>
                    <a:lnTo>
                      <a:pt x="288" y="296"/>
                    </a:lnTo>
                    <a:lnTo>
                      <a:pt x="296" y="320"/>
                    </a:lnTo>
                    <a:lnTo>
                      <a:pt x="280" y="320"/>
                    </a:lnTo>
                    <a:lnTo>
                      <a:pt x="280" y="312"/>
                    </a:lnTo>
                    <a:lnTo>
                      <a:pt x="264" y="312"/>
                    </a:lnTo>
                    <a:lnTo>
                      <a:pt x="264" y="328"/>
                    </a:lnTo>
                    <a:lnTo>
                      <a:pt x="272" y="344"/>
                    </a:lnTo>
                    <a:lnTo>
                      <a:pt x="264" y="344"/>
                    </a:lnTo>
                    <a:lnTo>
                      <a:pt x="264" y="360"/>
                    </a:lnTo>
                    <a:lnTo>
                      <a:pt x="232" y="384"/>
                    </a:lnTo>
                    <a:lnTo>
                      <a:pt x="224" y="384"/>
                    </a:lnTo>
                    <a:lnTo>
                      <a:pt x="216" y="376"/>
                    </a:lnTo>
                    <a:lnTo>
                      <a:pt x="184" y="384"/>
                    </a:lnTo>
                    <a:lnTo>
                      <a:pt x="168" y="352"/>
                    </a:lnTo>
                    <a:lnTo>
                      <a:pt x="152" y="368"/>
                    </a:lnTo>
                    <a:lnTo>
                      <a:pt x="152" y="384"/>
                    </a:lnTo>
                    <a:lnTo>
                      <a:pt x="128" y="384"/>
                    </a:lnTo>
                    <a:lnTo>
                      <a:pt x="128" y="368"/>
                    </a:lnTo>
                    <a:lnTo>
                      <a:pt x="136" y="360"/>
                    </a:lnTo>
                    <a:lnTo>
                      <a:pt x="128" y="352"/>
                    </a:lnTo>
                    <a:lnTo>
                      <a:pt x="120" y="368"/>
                    </a:lnTo>
                    <a:lnTo>
                      <a:pt x="88" y="360"/>
                    </a:lnTo>
                    <a:lnTo>
                      <a:pt x="80" y="312"/>
                    </a:lnTo>
                    <a:lnTo>
                      <a:pt x="80" y="296"/>
                    </a:lnTo>
                    <a:lnTo>
                      <a:pt x="72" y="264"/>
                    </a:lnTo>
                    <a:lnTo>
                      <a:pt x="32" y="240"/>
                    </a:lnTo>
                    <a:lnTo>
                      <a:pt x="72" y="216"/>
                    </a:lnTo>
                    <a:lnTo>
                      <a:pt x="80" y="216"/>
                    </a:lnTo>
                    <a:lnTo>
                      <a:pt x="72" y="160"/>
                    </a:lnTo>
                    <a:lnTo>
                      <a:pt x="48" y="168"/>
                    </a:lnTo>
                    <a:lnTo>
                      <a:pt x="24" y="152"/>
                    </a:lnTo>
                    <a:lnTo>
                      <a:pt x="16" y="136"/>
                    </a:lnTo>
                    <a:lnTo>
                      <a:pt x="0" y="136"/>
                    </a:lnTo>
                    <a:lnTo>
                      <a:pt x="8" y="120"/>
                    </a:lnTo>
                    <a:lnTo>
                      <a:pt x="32" y="120"/>
                    </a:lnTo>
                    <a:lnTo>
                      <a:pt x="40" y="88"/>
                    </a:lnTo>
                    <a:lnTo>
                      <a:pt x="40" y="40"/>
                    </a:lnTo>
                    <a:lnTo>
                      <a:pt x="48" y="40"/>
                    </a:lnTo>
                    <a:lnTo>
                      <a:pt x="72" y="56"/>
                    </a:lnTo>
                    <a:lnTo>
                      <a:pt x="80" y="72"/>
                    </a:lnTo>
                    <a:lnTo>
                      <a:pt x="104" y="48"/>
                    </a:lnTo>
                    <a:lnTo>
                      <a:pt x="104" y="32"/>
                    </a:lnTo>
                    <a:lnTo>
                      <a:pt x="80" y="16"/>
                    </a:lnTo>
                    <a:lnTo>
                      <a:pt x="80" y="8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4" name="Freeform 30"/>
              <p:cNvSpPr>
                <a:spLocks/>
              </p:cNvSpPr>
              <p:nvPr/>
            </p:nvSpPr>
            <p:spPr bwMode="gray">
              <a:xfrm>
                <a:off x="5524500" y="3387725"/>
                <a:ext cx="719138" cy="633413"/>
              </a:xfrm>
              <a:custGeom>
                <a:avLst/>
                <a:gdLst/>
                <a:ahLst/>
                <a:cxnLst>
                  <a:cxn ang="0">
                    <a:pos x="200" y="8"/>
                  </a:cxn>
                  <a:cxn ang="0">
                    <a:pos x="248" y="0"/>
                  </a:cxn>
                  <a:cxn ang="0">
                    <a:pos x="264" y="16"/>
                  </a:cxn>
                  <a:cxn ang="0">
                    <a:pos x="304" y="24"/>
                  </a:cxn>
                  <a:cxn ang="0">
                    <a:pos x="320" y="16"/>
                  </a:cxn>
                  <a:cxn ang="0">
                    <a:pos x="336" y="16"/>
                  </a:cxn>
                  <a:cxn ang="0">
                    <a:pos x="280" y="64"/>
                  </a:cxn>
                  <a:cxn ang="0">
                    <a:pos x="272" y="88"/>
                  </a:cxn>
                  <a:cxn ang="0">
                    <a:pos x="280" y="96"/>
                  </a:cxn>
                  <a:cxn ang="0">
                    <a:pos x="288" y="96"/>
                  </a:cxn>
                  <a:cxn ang="0">
                    <a:pos x="320" y="128"/>
                  </a:cxn>
                  <a:cxn ang="0">
                    <a:pos x="352" y="128"/>
                  </a:cxn>
                  <a:cxn ang="0">
                    <a:pos x="352" y="144"/>
                  </a:cxn>
                  <a:cxn ang="0">
                    <a:pos x="376" y="152"/>
                  </a:cxn>
                  <a:cxn ang="0">
                    <a:pos x="376" y="168"/>
                  </a:cxn>
                  <a:cxn ang="0">
                    <a:pos x="352" y="192"/>
                  </a:cxn>
                  <a:cxn ang="0">
                    <a:pos x="352" y="176"/>
                  </a:cxn>
                  <a:cxn ang="0">
                    <a:pos x="328" y="160"/>
                  </a:cxn>
                  <a:cxn ang="0">
                    <a:pos x="312" y="160"/>
                  </a:cxn>
                  <a:cxn ang="0">
                    <a:pos x="312" y="208"/>
                  </a:cxn>
                  <a:cxn ang="0">
                    <a:pos x="304" y="240"/>
                  </a:cxn>
                  <a:cxn ang="0">
                    <a:pos x="280" y="240"/>
                  </a:cxn>
                  <a:cxn ang="0">
                    <a:pos x="272" y="248"/>
                  </a:cxn>
                  <a:cxn ang="0">
                    <a:pos x="288" y="256"/>
                  </a:cxn>
                  <a:cxn ang="0">
                    <a:pos x="296" y="272"/>
                  </a:cxn>
                  <a:cxn ang="0">
                    <a:pos x="320" y="288"/>
                  </a:cxn>
                  <a:cxn ang="0">
                    <a:pos x="344" y="280"/>
                  </a:cxn>
                  <a:cxn ang="0">
                    <a:pos x="352" y="336"/>
                  </a:cxn>
                  <a:cxn ang="0">
                    <a:pos x="304" y="360"/>
                  </a:cxn>
                  <a:cxn ang="0">
                    <a:pos x="296" y="352"/>
                  </a:cxn>
                  <a:cxn ang="0">
                    <a:pos x="288" y="360"/>
                  </a:cxn>
                  <a:cxn ang="0">
                    <a:pos x="256" y="360"/>
                  </a:cxn>
                  <a:cxn ang="0">
                    <a:pos x="240" y="344"/>
                  </a:cxn>
                  <a:cxn ang="0">
                    <a:pos x="232" y="360"/>
                  </a:cxn>
                  <a:cxn ang="0">
                    <a:pos x="216" y="344"/>
                  </a:cxn>
                  <a:cxn ang="0">
                    <a:pos x="216" y="320"/>
                  </a:cxn>
                  <a:cxn ang="0">
                    <a:pos x="192" y="304"/>
                  </a:cxn>
                  <a:cxn ang="0">
                    <a:pos x="176" y="312"/>
                  </a:cxn>
                  <a:cxn ang="0">
                    <a:pos x="160" y="304"/>
                  </a:cxn>
                  <a:cxn ang="0">
                    <a:pos x="88" y="296"/>
                  </a:cxn>
                  <a:cxn ang="0">
                    <a:pos x="48" y="232"/>
                  </a:cxn>
                  <a:cxn ang="0">
                    <a:pos x="16" y="184"/>
                  </a:cxn>
                  <a:cxn ang="0">
                    <a:pos x="0" y="128"/>
                  </a:cxn>
                  <a:cxn ang="0">
                    <a:pos x="32" y="128"/>
                  </a:cxn>
                  <a:cxn ang="0">
                    <a:pos x="112" y="80"/>
                  </a:cxn>
                  <a:cxn ang="0">
                    <a:pos x="136" y="80"/>
                  </a:cxn>
                  <a:cxn ang="0">
                    <a:pos x="168" y="80"/>
                  </a:cxn>
                  <a:cxn ang="0">
                    <a:pos x="192" y="48"/>
                  </a:cxn>
                  <a:cxn ang="0">
                    <a:pos x="200" y="8"/>
                  </a:cxn>
                </a:cxnLst>
                <a:rect l="0" t="0" r="r" b="b"/>
                <a:pathLst>
                  <a:path w="377" h="361">
                    <a:moveTo>
                      <a:pt x="200" y="8"/>
                    </a:moveTo>
                    <a:lnTo>
                      <a:pt x="248" y="0"/>
                    </a:lnTo>
                    <a:lnTo>
                      <a:pt x="264" y="16"/>
                    </a:lnTo>
                    <a:lnTo>
                      <a:pt x="304" y="24"/>
                    </a:lnTo>
                    <a:lnTo>
                      <a:pt x="320" y="16"/>
                    </a:lnTo>
                    <a:lnTo>
                      <a:pt x="336" y="16"/>
                    </a:lnTo>
                    <a:lnTo>
                      <a:pt x="280" y="64"/>
                    </a:lnTo>
                    <a:lnTo>
                      <a:pt x="272" y="88"/>
                    </a:lnTo>
                    <a:lnTo>
                      <a:pt x="280" y="96"/>
                    </a:lnTo>
                    <a:lnTo>
                      <a:pt x="288" y="96"/>
                    </a:lnTo>
                    <a:lnTo>
                      <a:pt x="320" y="128"/>
                    </a:lnTo>
                    <a:lnTo>
                      <a:pt x="352" y="128"/>
                    </a:lnTo>
                    <a:lnTo>
                      <a:pt x="352" y="144"/>
                    </a:lnTo>
                    <a:lnTo>
                      <a:pt x="376" y="152"/>
                    </a:lnTo>
                    <a:lnTo>
                      <a:pt x="376" y="168"/>
                    </a:lnTo>
                    <a:lnTo>
                      <a:pt x="352" y="192"/>
                    </a:lnTo>
                    <a:lnTo>
                      <a:pt x="352" y="176"/>
                    </a:lnTo>
                    <a:lnTo>
                      <a:pt x="328" y="160"/>
                    </a:lnTo>
                    <a:lnTo>
                      <a:pt x="312" y="160"/>
                    </a:lnTo>
                    <a:lnTo>
                      <a:pt x="312" y="208"/>
                    </a:lnTo>
                    <a:lnTo>
                      <a:pt x="304" y="240"/>
                    </a:lnTo>
                    <a:lnTo>
                      <a:pt x="280" y="240"/>
                    </a:lnTo>
                    <a:lnTo>
                      <a:pt x="272" y="248"/>
                    </a:lnTo>
                    <a:lnTo>
                      <a:pt x="288" y="256"/>
                    </a:lnTo>
                    <a:lnTo>
                      <a:pt x="296" y="272"/>
                    </a:lnTo>
                    <a:lnTo>
                      <a:pt x="320" y="288"/>
                    </a:lnTo>
                    <a:lnTo>
                      <a:pt x="344" y="280"/>
                    </a:lnTo>
                    <a:lnTo>
                      <a:pt x="352" y="336"/>
                    </a:lnTo>
                    <a:lnTo>
                      <a:pt x="304" y="360"/>
                    </a:lnTo>
                    <a:lnTo>
                      <a:pt x="296" y="352"/>
                    </a:lnTo>
                    <a:lnTo>
                      <a:pt x="288" y="360"/>
                    </a:lnTo>
                    <a:lnTo>
                      <a:pt x="256" y="360"/>
                    </a:lnTo>
                    <a:lnTo>
                      <a:pt x="240" y="344"/>
                    </a:lnTo>
                    <a:lnTo>
                      <a:pt x="232" y="360"/>
                    </a:lnTo>
                    <a:lnTo>
                      <a:pt x="216" y="344"/>
                    </a:lnTo>
                    <a:lnTo>
                      <a:pt x="216" y="320"/>
                    </a:lnTo>
                    <a:lnTo>
                      <a:pt x="192" y="304"/>
                    </a:lnTo>
                    <a:lnTo>
                      <a:pt x="176" y="312"/>
                    </a:lnTo>
                    <a:lnTo>
                      <a:pt x="160" y="304"/>
                    </a:lnTo>
                    <a:lnTo>
                      <a:pt x="88" y="296"/>
                    </a:lnTo>
                    <a:lnTo>
                      <a:pt x="48" y="232"/>
                    </a:lnTo>
                    <a:lnTo>
                      <a:pt x="16" y="184"/>
                    </a:lnTo>
                    <a:lnTo>
                      <a:pt x="0" y="128"/>
                    </a:lnTo>
                    <a:lnTo>
                      <a:pt x="32" y="128"/>
                    </a:lnTo>
                    <a:lnTo>
                      <a:pt x="112" y="80"/>
                    </a:lnTo>
                    <a:lnTo>
                      <a:pt x="136" y="80"/>
                    </a:lnTo>
                    <a:lnTo>
                      <a:pt x="168" y="80"/>
                    </a:lnTo>
                    <a:lnTo>
                      <a:pt x="192" y="48"/>
                    </a:lnTo>
                    <a:lnTo>
                      <a:pt x="200" y="8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5" name="Freeform 31"/>
              <p:cNvSpPr>
                <a:spLocks/>
              </p:cNvSpPr>
              <p:nvPr/>
            </p:nvSpPr>
            <p:spPr bwMode="invGray">
              <a:xfrm>
                <a:off x="5510213" y="2811463"/>
                <a:ext cx="474662" cy="804862"/>
              </a:xfrm>
              <a:custGeom>
                <a:avLst/>
                <a:gdLst/>
                <a:ahLst/>
                <a:cxnLst>
                  <a:cxn ang="0">
                    <a:pos x="208" y="336"/>
                  </a:cxn>
                  <a:cxn ang="0">
                    <a:pos x="200" y="376"/>
                  </a:cxn>
                  <a:cxn ang="0">
                    <a:pos x="176" y="408"/>
                  </a:cxn>
                  <a:cxn ang="0">
                    <a:pos x="136" y="400"/>
                  </a:cxn>
                  <a:cxn ang="0">
                    <a:pos x="80" y="432"/>
                  </a:cxn>
                  <a:cxn ang="0">
                    <a:pos x="40" y="456"/>
                  </a:cxn>
                  <a:cxn ang="0">
                    <a:pos x="8" y="456"/>
                  </a:cxn>
                  <a:cxn ang="0">
                    <a:pos x="0" y="448"/>
                  </a:cxn>
                  <a:cxn ang="0">
                    <a:pos x="16" y="384"/>
                  </a:cxn>
                  <a:cxn ang="0">
                    <a:pos x="24" y="368"/>
                  </a:cxn>
                  <a:cxn ang="0">
                    <a:pos x="8" y="328"/>
                  </a:cxn>
                  <a:cxn ang="0">
                    <a:pos x="16" y="264"/>
                  </a:cxn>
                  <a:cxn ang="0">
                    <a:pos x="24" y="224"/>
                  </a:cxn>
                  <a:cxn ang="0">
                    <a:pos x="32" y="208"/>
                  </a:cxn>
                  <a:cxn ang="0">
                    <a:pos x="16" y="192"/>
                  </a:cxn>
                  <a:cxn ang="0">
                    <a:pos x="32" y="160"/>
                  </a:cxn>
                  <a:cxn ang="0">
                    <a:pos x="56" y="112"/>
                  </a:cxn>
                  <a:cxn ang="0">
                    <a:pos x="56" y="80"/>
                  </a:cxn>
                  <a:cxn ang="0">
                    <a:pos x="72" y="80"/>
                  </a:cxn>
                  <a:cxn ang="0">
                    <a:pos x="120" y="24"/>
                  </a:cxn>
                  <a:cxn ang="0">
                    <a:pos x="144" y="16"/>
                  </a:cxn>
                  <a:cxn ang="0">
                    <a:pos x="168" y="0"/>
                  </a:cxn>
                  <a:cxn ang="0">
                    <a:pos x="176" y="8"/>
                  </a:cxn>
                  <a:cxn ang="0">
                    <a:pos x="216" y="0"/>
                  </a:cxn>
                  <a:cxn ang="0">
                    <a:pos x="240" y="24"/>
                  </a:cxn>
                  <a:cxn ang="0">
                    <a:pos x="216" y="32"/>
                  </a:cxn>
                  <a:cxn ang="0">
                    <a:pos x="208" y="48"/>
                  </a:cxn>
                  <a:cxn ang="0">
                    <a:pos x="240" y="48"/>
                  </a:cxn>
                  <a:cxn ang="0">
                    <a:pos x="248" y="88"/>
                  </a:cxn>
                  <a:cxn ang="0">
                    <a:pos x="232" y="120"/>
                  </a:cxn>
                  <a:cxn ang="0">
                    <a:pos x="216" y="104"/>
                  </a:cxn>
                  <a:cxn ang="0">
                    <a:pos x="192" y="120"/>
                  </a:cxn>
                  <a:cxn ang="0">
                    <a:pos x="200" y="136"/>
                  </a:cxn>
                  <a:cxn ang="0">
                    <a:pos x="184" y="160"/>
                  </a:cxn>
                  <a:cxn ang="0">
                    <a:pos x="224" y="216"/>
                  </a:cxn>
                  <a:cxn ang="0">
                    <a:pos x="192" y="304"/>
                  </a:cxn>
                  <a:cxn ang="0">
                    <a:pos x="208" y="336"/>
                  </a:cxn>
                </a:cxnLst>
                <a:rect l="0" t="0" r="r" b="b"/>
                <a:pathLst>
                  <a:path w="249" h="457">
                    <a:moveTo>
                      <a:pt x="208" y="336"/>
                    </a:moveTo>
                    <a:lnTo>
                      <a:pt x="200" y="376"/>
                    </a:lnTo>
                    <a:lnTo>
                      <a:pt x="176" y="408"/>
                    </a:lnTo>
                    <a:lnTo>
                      <a:pt x="136" y="400"/>
                    </a:lnTo>
                    <a:lnTo>
                      <a:pt x="80" y="432"/>
                    </a:lnTo>
                    <a:lnTo>
                      <a:pt x="40" y="456"/>
                    </a:lnTo>
                    <a:lnTo>
                      <a:pt x="8" y="456"/>
                    </a:lnTo>
                    <a:lnTo>
                      <a:pt x="0" y="448"/>
                    </a:lnTo>
                    <a:lnTo>
                      <a:pt x="16" y="384"/>
                    </a:lnTo>
                    <a:lnTo>
                      <a:pt x="24" y="368"/>
                    </a:lnTo>
                    <a:lnTo>
                      <a:pt x="8" y="328"/>
                    </a:lnTo>
                    <a:lnTo>
                      <a:pt x="16" y="264"/>
                    </a:lnTo>
                    <a:lnTo>
                      <a:pt x="24" y="224"/>
                    </a:lnTo>
                    <a:lnTo>
                      <a:pt x="32" y="208"/>
                    </a:lnTo>
                    <a:lnTo>
                      <a:pt x="16" y="192"/>
                    </a:lnTo>
                    <a:lnTo>
                      <a:pt x="32" y="160"/>
                    </a:lnTo>
                    <a:lnTo>
                      <a:pt x="56" y="112"/>
                    </a:lnTo>
                    <a:lnTo>
                      <a:pt x="56" y="80"/>
                    </a:lnTo>
                    <a:lnTo>
                      <a:pt x="72" y="80"/>
                    </a:lnTo>
                    <a:lnTo>
                      <a:pt x="120" y="24"/>
                    </a:lnTo>
                    <a:lnTo>
                      <a:pt x="144" y="16"/>
                    </a:lnTo>
                    <a:lnTo>
                      <a:pt x="168" y="0"/>
                    </a:lnTo>
                    <a:lnTo>
                      <a:pt x="176" y="8"/>
                    </a:lnTo>
                    <a:lnTo>
                      <a:pt x="216" y="0"/>
                    </a:lnTo>
                    <a:lnTo>
                      <a:pt x="240" y="24"/>
                    </a:lnTo>
                    <a:lnTo>
                      <a:pt x="216" y="32"/>
                    </a:lnTo>
                    <a:lnTo>
                      <a:pt x="208" y="48"/>
                    </a:lnTo>
                    <a:lnTo>
                      <a:pt x="240" y="48"/>
                    </a:lnTo>
                    <a:lnTo>
                      <a:pt x="248" y="88"/>
                    </a:lnTo>
                    <a:lnTo>
                      <a:pt x="232" y="120"/>
                    </a:lnTo>
                    <a:lnTo>
                      <a:pt x="216" y="104"/>
                    </a:lnTo>
                    <a:lnTo>
                      <a:pt x="192" y="120"/>
                    </a:lnTo>
                    <a:lnTo>
                      <a:pt x="200" y="136"/>
                    </a:lnTo>
                    <a:lnTo>
                      <a:pt x="184" y="160"/>
                    </a:lnTo>
                    <a:lnTo>
                      <a:pt x="224" y="216"/>
                    </a:lnTo>
                    <a:lnTo>
                      <a:pt x="192" y="304"/>
                    </a:lnTo>
                    <a:lnTo>
                      <a:pt x="208" y="336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6" name="Freeform 32"/>
              <p:cNvSpPr>
                <a:spLocks/>
              </p:cNvSpPr>
              <p:nvPr/>
            </p:nvSpPr>
            <p:spPr bwMode="gray">
              <a:xfrm>
                <a:off x="5005388" y="2951163"/>
                <a:ext cx="612775" cy="1069975"/>
              </a:xfrm>
              <a:custGeom>
                <a:avLst/>
                <a:gdLst/>
                <a:ahLst/>
                <a:cxnLst>
                  <a:cxn ang="0">
                    <a:pos x="320" y="480"/>
                  </a:cxn>
                  <a:cxn ang="0">
                    <a:pos x="296" y="496"/>
                  </a:cxn>
                  <a:cxn ang="0">
                    <a:pos x="280" y="488"/>
                  </a:cxn>
                  <a:cxn ang="0">
                    <a:pos x="224" y="488"/>
                  </a:cxn>
                  <a:cxn ang="0">
                    <a:pos x="240" y="520"/>
                  </a:cxn>
                  <a:cxn ang="0">
                    <a:pos x="224" y="560"/>
                  </a:cxn>
                  <a:cxn ang="0">
                    <a:pos x="232" y="608"/>
                  </a:cxn>
                  <a:cxn ang="0">
                    <a:pos x="200" y="600"/>
                  </a:cxn>
                  <a:cxn ang="0">
                    <a:pos x="152" y="568"/>
                  </a:cxn>
                  <a:cxn ang="0">
                    <a:pos x="96" y="552"/>
                  </a:cxn>
                  <a:cxn ang="0">
                    <a:pos x="56" y="520"/>
                  </a:cxn>
                  <a:cxn ang="0">
                    <a:pos x="16" y="520"/>
                  </a:cxn>
                  <a:cxn ang="0">
                    <a:pos x="16" y="512"/>
                  </a:cxn>
                  <a:cxn ang="0">
                    <a:pos x="0" y="504"/>
                  </a:cxn>
                  <a:cxn ang="0">
                    <a:pos x="8" y="496"/>
                  </a:cxn>
                  <a:cxn ang="0">
                    <a:pos x="8" y="472"/>
                  </a:cxn>
                  <a:cxn ang="0">
                    <a:pos x="0" y="464"/>
                  </a:cxn>
                  <a:cxn ang="0">
                    <a:pos x="16" y="456"/>
                  </a:cxn>
                  <a:cxn ang="0">
                    <a:pos x="48" y="456"/>
                  </a:cxn>
                  <a:cxn ang="0">
                    <a:pos x="48" y="344"/>
                  </a:cxn>
                  <a:cxn ang="0">
                    <a:pos x="88" y="344"/>
                  </a:cxn>
                  <a:cxn ang="0">
                    <a:pos x="88" y="360"/>
                  </a:cxn>
                  <a:cxn ang="0">
                    <a:pos x="112" y="360"/>
                  </a:cxn>
                  <a:cxn ang="0">
                    <a:pos x="112" y="328"/>
                  </a:cxn>
                  <a:cxn ang="0">
                    <a:pos x="160" y="328"/>
                  </a:cxn>
                  <a:cxn ang="0">
                    <a:pos x="168" y="280"/>
                  </a:cxn>
                  <a:cxn ang="0">
                    <a:pos x="168" y="248"/>
                  </a:cxn>
                  <a:cxn ang="0">
                    <a:pos x="144" y="232"/>
                  </a:cxn>
                  <a:cxn ang="0">
                    <a:pos x="112" y="208"/>
                  </a:cxn>
                  <a:cxn ang="0">
                    <a:pos x="96" y="184"/>
                  </a:cxn>
                  <a:cxn ang="0">
                    <a:pos x="104" y="144"/>
                  </a:cxn>
                  <a:cxn ang="0">
                    <a:pos x="120" y="128"/>
                  </a:cxn>
                  <a:cxn ang="0">
                    <a:pos x="144" y="144"/>
                  </a:cxn>
                  <a:cxn ang="0">
                    <a:pos x="176" y="144"/>
                  </a:cxn>
                  <a:cxn ang="0">
                    <a:pos x="184" y="120"/>
                  </a:cxn>
                  <a:cxn ang="0">
                    <a:pos x="200" y="120"/>
                  </a:cxn>
                  <a:cxn ang="0">
                    <a:pos x="192" y="88"/>
                  </a:cxn>
                  <a:cxn ang="0">
                    <a:pos x="248" y="32"/>
                  </a:cxn>
                  <a:cxn ang="0">
                    <a:pos x="248" y="16"/>
                  </a:cxn>
                  <a:cxn ang="0">
                    <a:pos x="280" y="16"/>
                  </a:cxn>
                  <a:cxn ang="0">
                    <a:pos x="288" y="24"/>
                  </a:cxn>
                  <a:cxn ang="0">
                    <a:pos x="296" y="8"/>
                  </a:cxn>
                  <a:cxn ang="0">
                    <a:pos x="304" y="0"/>
                  </a:cxn>
                  <a:cxn ang="0">
                    <a:pos x="320" y="24"/>
                  </a:cxn>
                  <a:cxn ang="0">
                    <a:pos x="320" y="32"/>
                  </a:cxn>
                  <a:cxn ang="0">
                    <a:pos x="280" y="112"/>
                  </a:cxn>
                  <a:cxn ang="0">
                    <a:pos x="296" y="128"/>
                  </a:cxn>
                  <a:cxn ang="0">
                    <a:pos x="280" y="184"/>
                  </a:cxn>
                  <a:cxn ang="0">
                    <a:pos x="272" y="248"/>
                  </a:cxn>
                  <a:cxn ang="0">
                    <a:pos x="288" y="288"/>
                  </a:cxn>
                  <a:cxn ang="0">
                    <a:pos x="264" y="360"/>
                  </a:cxn>
                  <a:cxn ang="0">
                    <a:pos x="272" y="376"/>
                  </a:cxn>
                  <a:cxn ang="0">
                    <a:pos x="288" y="432"/>
                  </a:cxn>
                  <a:cxn ang="0">
                    <a:pos x="320" y="480"/>
                  </a:cxn>
                </a:cxnLst>
                <a:rect l="0" t="0" r="r" b="b"/>
                <a:pathLst>
                  <a:path w="321" h="609">
                    <a:moveTo>
                      <a:pt x="320" y="480"/>
                    </a:moveTo>
                    <a:lnTo>
                      <a:pt x="296" y="496"/>
                    </a:lnTo>
                    <a:lnTo>
                      <a:pt x="280" y="488"/>
                    </a:lnTo>
                    <a:lnTo>
                      <a:pt x="224" y="488"/>
                    </a:lnTo>
                    <a:lnTo>
                      <a:pt x="240" y="520"/>
                    </a:lnTo>
                    <a:lnTo>
                      <a:pt x="224" y="560"/>
                    </a:lnTo>
                    <a:lnTo>
                      <a:pt x="232" y="608"/>
                    </a:lnTo>
                    <a:lnTo>
                      <a:pt x="200" y="600"/>
                    </a:lnTo>
                    <a:lnTo>
                      <a:pt x="152" y="568"/>
                    </a:lnTo>
                    <a:lnTo>
                      <a:pt x="96" y="552"/>
                    </a:lnTo>
                    <a:lnTo>
                      <a:pt x="56" y="520"/>
                    </a:lnTo>
                    <a:lnTo>
                      <a:pt x="16" y="520"/>
                    </a:lnTo>
                    <a:lnTo>
                      <a:pt x="16" y="512"/>
                    </a:lnTo>
                    <a:lnTo>
                      <a:pt x="0" y="504"/>
                    </a:lnTo>
                    <a:lnTo>
                      <a:pt x="8" y="496"/>
                    </a:lnTo>
                    <a:lnTo>
                      <a:pt x="8" y="472"/>
                    </a:lnTo>
                    <a:lnTo>
                      <a:pt x="0" y="464"/>
                    </a:lnTo>
                    <a:lnTo>
                      <a:pt x="16" y="456"/>
                    </a:lnTo>
                    <a:lnTo>
                      <a:pt x="48" y="456"/>
                    </a:lnTo>
                    <a:lnTo>
                      <a:pt x="48" y="344"/>
                    </a:lnTo>
                    <a:lnTo>
                      <a:pt x="88" y="344"/>
                    </a:lnTo>
                    <a:lnTo>
                      <a:pt x="88" y="360"/>
                    </a:lnTo>
                    <a:lnTo>
                      <a:pt x="112" y="360"/>
                    </a:lnTo>
                    <a:lnTo>
                      <a:pt x="112" y="328"/>
                    </a:lnTo>
                    <a:lnTo>
                      <a:pt x="160" y="328"/>
                    </a:lnTo>
                    <a:lnTo>
                      <a:pt x="168" y="280"/>
                    </a:lnTo>
                    <a:lnTo>
                      <a:pt x="168" y="248"/>
                    </a:lnTo>
                    <a:lnTo>
                      <a:pt x="144" y="232"/>
                    </a:lnTo>
                    <a:lnTo>
                      <a:pt x="112" y="208"/>
                    </a:lnTo>
                    <a:lnTo>
                      <a:pt x="96" y="184"/>
                    </a:lnTo>
                    <a:lnTo>
                      <a:pt x="104" y="144"/>
                    </a:lnTo>
                    <a:lnTo>
                      <a:pt x="120" y="128"/>
                    </a:lnTo>
                    <a:lnTo>
                      <a:pt x="144" y="144"/>
                    </a:lnTo>
                    <a:lnTo>
                      <a:pt x="176" y="144"/>
                    </a:lnTo>
                    <a:lnTo>
                      <a:pt x="184" y="120"/>
                    </a:lnTo>
                    <a:lnTo>
                      <a:pt x="200" y="120"/>
                    </a:lnTo>
                    <a:lnTo>
                      <a:pt x="192" y="88"/>
                    </a:lnTo>
                    <a:lnTo>
                      <a:pt x="248" y="32"/>
                    </a:lnTo>
                    <a:lnTo>
                      <a:pt x="248" y="16"/>
                    </a:lnTo>
                    <a:lnTo>
                      <a:pt x="280" y="16"/>
                    </a:lnTo>
                    <a:lnTo>
                      <a:pt x="288" y="24"/>
                    </a:lnTo>
                    <a:lnTo>
                      <a:pt x="296" y="8"/>
                    </a:lnTo>
                    <a:lnTo>
                      <a:pt x="304" y="0"/>
                    </a:lnTo>
                    <a:lnTo>
                      <a:pt x="320" y="24"/>
                    </a:lnTo>
                    <a:lnTo>
                      <a:pt x="320" y="32"/>
                    </a:lnTo>
                    <a:lnTo>
                      <a:pt x="280" y="112"/>
                    </a:lnTo>
                    <a:lnTo>
                      <a:pt x="296" y="128"/>
                    </a:lnTo>
                    <a:lnTo>
                      <a:pt x="280" y="184"/>
                    </a:lnTo>
                    <a:lnTo>
                      <a:pt x="272" y="248"/>
                    </a:lnTo>
                    <a:lnTo>
                      <a:pt x="288" y="288"/>
                    </a:lnTo>
                    <a:lnTo>
                      <a:pt x="264" y="360"/>
                    </a:lnTo>
                    <a:lnTo>
                      <a:pt x="272" y="376"/>
                    </a:lnTo>
                    <a:lnTo>
                      <a:pt x="288" y="432"/>
                    </a:lnTo>
                    <a:lnTo>
                      <a:pt x="320" y="480"/>
                    </a:lnTo>
                  </a:path>
                </a:pathLst>
              </a:custGeom>
              <a:solidFill>
                <a:srgbClr val="92D05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7" name="Freeform 33"/>
              <p:cNvSpPr>
                <a:spLocks/>
              </p:cNvSpPr>
              <p:nvPr/>
            </p:nvSpPr>
            <p:spPr bwMode="invGray">
              <a:xfrm>
                <a:off x="4891088" y="2965450"/>
                <a:ext cx="334962" cy="550863"/>
              </a:xfrm>
              <a:custGeom>
                <a:avLst/>
                <a:gdLst/>
                <a:ahLst/>
                <a:cxnLst>
                  <a:cxn ang="0">
                    <a:pos x="176" y="120"/>
                  </a:cxn>
                  <a:cxn ang="0">
                    <a:pos x="160" y="104"/>
                  </a:cxn>
                  <a:cxn ang="0">
                    <a:pos x="120" y="88"/>
                  </a:cxn>
                  <a:cxn ang="0">
                    <a:pos x="136" y="32"/>
                  </a:cxn>
                  <a:cxn ang="0">
                    <a:pos x="128" y="0"/>
                  </a:cxn>
                  <a:cxn ang="0">
                    <a:pos x="72" y="56"/>
                  </a:cxn>
                  <a:cxn ang="0">
                    <a:pos x="64" y="112"/>
                  </a:cxn>
                  <a:cxn ang="0">
                    <a:pos x="40" y="120"/>
                  </a:cxn>
                  <a:cxn ang="0">
                    <a:pos x="8" y="144"/>
                  </a:cxn>
                  <a:cxn ang="0">
                    <a:pos x="0" y="168"/>
                  </a:cxn>
                  <a:cxn ang="0">
                    <a:pos x="40" y="192"/>
                  </a:cxn>
                  <a:cxn ang="0">
                    <a:pos x="40" y="224"/>
                  </a:cxn>
                  <a:cxn ang="0">
                    <a:pos x="48" y="240"/>
                  </a:cxn>
                  <a:cxn ang="0">
                    <a:pos x="40" y="264"/>
                  </a:cxn>
                  <a:cxn ang="0">
                    <a:pos x="48" y="280"/>
                  </a:cxn>
                  <a:cxn ang="0">
                    <a:pos x="96" y="312"/>
                  </a:cxn>
                  <a:cxn ang="0">
                    <a:pos x="112" y="312"/>
                  </a:cxn>
                  <a:cxn ang="0">
                    <a:pos x="112" y="296"/>
                  </a:cxn>
                  <a:cxn ang="0">
                    <a:pos x="128" y="272"/>
                  </a:cxn>
                  <a:cxn ang="0">
                    <a:pos x="120" y="240"/>
                  </a:cxn>
                  <a:cxn ang="0">
                    <a:pos x="112" y="240"/>
                  </a:cxn>
                  <a:cxn ang="0">
                    <a:pos x="104" y="208"/>
                  </a:cxn>
                  <a:cxn ang="0">
                    <a:pos x="120" y="208"/>
                  </a:cxn>
                  <a:cxn ang="0">
                    <a:pos x="120" y="176"/>
                  </a:cxn>
                  <a:cxn ang="0">
                    <a:pos x="136" y="176"/>
                  </a:cxn>
                  <a:cxn ang="0">
                    <a:pos x="152" y="184"/>
                  </a:cxn>
                  <a:cxn ang="0">
                    <a:pos x="160" y="136"/>
                  </a:cxn>
                  <a:cxn ang="0">
                    <a:pos x="176" y="120"/>
                  </a:cxn>
                </a:cxnLst>
                <a:rect l="0" t="0" r="r" b="b"/>
                <a:pathLst>
                  <a:path w="177" h="313">
                    <a:moveTo>
                      <a:pt x="176" y="120"/>
                    </a:moveTo>
                    <a:lnTo>
                      <a:pt x="160" y="104"/>
                    </a:lnTo>
                    <a:lnTo>
                      <a:pt x="120" y="88"/>
                    </a:lnTo>
                    <a:lnTo>
                      <a:pt x="136" y="32"/>
                    </a:lnTo>
                    <a:lnTo>
                      <a:pt x="128" y="0"/>
                    </a:lnTo>
                    <a:lnTo>
                      <a:pt x="72" y="56"/>
                    </a:lnTo>
                    <a:lnTo>
                      <a:pt x="64" y="112"/>
                    </a:lnTo>
                    <a:lnTo>
                      <a:pt x="40" y="120"/>
                    </a:lnTo>
                    <a:lnTo>
                      <a:pt x="8" y="144"/>
                    </a:lnTo>
                    <a:lnTo>
                      <a:pt x="0" y="168"/>
                    </a:lnTo>
                    <a:lnTo>
                      <a:pt x="40" y="192"/>
                    </a:lnTo>
                    <a:lnTo>
                      <a:pt x="40" y="224"/>
                    </a:lnTo>
                    <a:lnTo>
                      <a:pt x="48" y="240"/>
                    </a:lnTo>
                    <a:lnTo>
                      <a:pt x="40" y="264"/>
                    </a:lnTo>
                    <a:lnTo>
                      <a:pt x="48" y="280"/>
                    </a:lnTo>
                    <a:lnTo>
                      <a:pt x="96" y="312"/>
                    </a:lnTo>
                    <a:lnTo>
                      <a:pt x="112" y="312"/>
                    </a:lnTo>
                    <a:lnTo>
                      <a:pt x="112" y="296"/>
                    </a:lnTo>
                    <a:lnTo>
                      <a:pt x="128" y="272"/>
                    </a:lnTo>
                    <a:lnTo>
                      <a:pt x="120" y="240"/>
                    </a:lnTo>
                    <a:lnTo>
                      <a:pt x="112" y="240"/>
                    </a:lnTo>
                    <a:lnTo>
                      <a:pt x="104" y="208"/>
                    </a:lnTo>
                    <a:lnTo>
                      <a:pt x="120" y="208"/>
                    </a:lnTo>
                    <a:lnTo>
                      <a:pt x="120" y="176"/>
                    </a:lnTo>
                    <a:lnTo>
                      <a:pt x="136" y="176"/>
                    </a:lnTo>
                    <a:lnTo>
                      <a:pt x="152" y="184"/>
                    </a:lnTo>
                    <a:lnTo>
                      <a:pt x="160" y="136"/>
                    </a:lnTo>
                    <a:lnTo>
                      <a:pt x="176" y="120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8" name="Freeform 34"/>
              <p:cNvSpPr>
                <a:spLocks/>
              </p:cNvSpPr>
              <p:nvPr/>
            </p:nvSpPr>
            <p:spPr bwMode="invGray">
              <a:xfrm>
                <a:off x="3692525" y="2417763"/>
                <a:ext cx="1635125" cy="1477962"/>
              </a:xfrm>
              <a:custGeom>
                <a:avLst/>
                <a:gdLst/>
                <a:ahLst/>
                <a:cxnLst>
                  <a:cxn ang="0">
                    <a:pos x="632" y="480"/>
                  </a:cxn>
                  <a:cxn ang="0">
                    <a:pos x="672" y="536"/>
                  </a:cxn>
                  <a:cxn ang="0">
                    <a:pos x="672" y="568"/>
                  </a:cxn>
                  <a:cxn ang="0">
                    <a:pos x="736" y="624"/>
                  </a:cxn>
                  <a:cxn ang="0">
                    <a:pos x="744" y="600"/>
                  </a:cxn>
                  <a:cxn ang="0">
                    <a:pos x="752" y="552"/>
                  </a:cxn>
                  <a:cxn ang="0">
                    <a:pos x="736" y="520"/>
                  </a:cxn>
                  <a:cxn ang="0">
                    <a:pos x="752" y="488"/>
                  </a:cxn>
                  <a:cxn ang="0">
                    <a:pos x="800" y="512"/>
                  </a:cxn>
                  <a:cxn ang="0">
                    <a:pos x="856" y="552"/>
                  </a:cxn>
                  <a:cxn ang="0">
                    <a:pos x="800" y="632"/>
                  </a:cxn>
                  <a:cxn ang="0">
                    <a:pos x="776" y="664"/>
                  </a:cxn>
                  <a:cxn ang="0">
                    <a:pos x="736" y="648"/>
                  </a:cxn>
                  <a:cxn ang="0">
                    <a:pos x="704" y="752"/>
                  </a:cxn>
                  <a:cxn ang="0">
                    <a:pos x="696" y="776"/>
                  </a:cxn>
                  <a:cxn ang="0">
                    <a:pos x="688" y="808"/>
                  </a:cxn>
                  <a:cxn ang="0">
                    <a:pos x="632" y="840"/>
                  </a:cxn>
                  <a:cxn ang="0">
                    <a:pos x="592" y="760"/>
                  </a:cxn>
                  <a:cxn ang="0">
                    <a:pos x="576" y="752"/>
                  </a:cxn>
                  <a:cxn ang="0">
                    <a:pos x="528" y="696"/>
                  </a:cxn>
                  <a:cxn ang="0">
                    <a:pos x="496" y="712"/>
                  </a:cxn>
                  <a:cxn ang="0">
                    <a:pos x="488" y="728"/>
                  </a:cxn>
                  <a:cxn ang="0">
                    <a:pos x="480" y="776"/>
                  </a:cxn>
                  <a:cxn ang="0">
                    <a:pos x="464" y="744"/>
                  </a:cxn>
                  <a:cxn ang="0">
                    <a:pos x="416" y="728"/>
                  </a:cxn>
                  <a:cxn ang="0">
                    <a:pos x="408" y="688"/>
                  </a:cxn>
                  <a:cxn ang="0">
                    <a:pos x="456" y="696"/>
                  </a:cxn>
                  <a:cxn ang="0">
                    <a:pos x="488" y="672"/>
                  </a:cxn>
                  <a:cxn ang="0">
                    <a:pos x="464" y="640"/>
                  </a:cxn>
                  <a:cxn ang="0">
                    <a:pos x="504" y="600"/>
                  </a:cxn>
                  <a:cxn ang="0">
                    <a:pos x="536" y="568"/>
                  </a:cxn>
                  <a:cxn ang="0">
                    <a:pos x="480" y="408"/>
                  </a:cxn>
                  <a:cxn ang="0">
                    <a:pos x="408" y="360"/>
                  </a:cxn>
                  <a:cxn ang="0">
                    <a:pos x="344" y="336"/>
                  </a:cxn>
                  <a:cxn ang="0">
                    <a:pos x="280" y="312"/>
                  </a:cxn>
                  <a:cxn ang="0">
                    <a:pos x="208" y="336"/>
                  </a:cxn>
                  <a:cxn ang="0">
                    <a:pos x="48" y="240"/>
                  </a:cxn>
                  <a:cxn ang="0">
                    <a:pos x="8" y="160"/>
                  </a:cxn>
                  <a:cxn ang="0">
                    <a:pos x="48" y="152"/>
                  </a:cxn>
                  <a:cxn ang="0">
                    <a:pos x="112" y="96"/>
                  </a:cxn>
                  <a:cxn ang="0">
                    <a:pos x="136" y="64"/>
                  </a:cxn>
                  <a:cxn ang="0">
                    <a:pos x="216" y="32"/>
                  </a:cxn>
                  <a:cxn ang="0">
                    <a:pos x="232" y="0"/>
                  </a:cxn>
                  <a:cxn ang="0">
                    <a:pos x="288" y="72"/>
                  </a:cxn>
                  <a:cxn ang="0">
                    <a:pos x="296" y="128"/>
                  </a:cxn>
                  <a:cxn ang="0">
                    <a:pos x="312" y="176"/>
                  </a:cxn>
                  <a:cxn ang="0">
                    <a:pos x="336" y="192"/>
                  </a:cxn>
                  <a:cxn ang="0">
                    <a:pos x="408" y="176"/>
                  </a:cxn>
                  <a:cxn ang="0">
                    <a:pos x="408" y="216"/>
                  </a:cxn>
                  <a:cxn ang="0">
                    <a:pos x="384" y="256"/>
                  </a:cxn>
                  <a:cxn ang="0">
                    <a:pos x="432" y="328"/>
                  </a:cxn>
                  <a:cxn ang="0">
                    <a:pos x="496" y="344"/>
                  </a:cxn>
                  <a:cxn ang="0">
                    <a:pos x="528" y="320"/>
                  </a:cxn>
                  <a:cxn ang="0">
                    <a:pos x="584" y="320"/>
                  </a:cxn>
                  <a:cxn ang="0">
                    <a:pos x="624" y="336"/>
                  </a:cxn>
                  <a:cxn ang="0">
                    <a:pos x="576" y="392"/>
                  </a:cxn>
                  <a:cxn ang="0">
                    <a:pos x="600" y="456"/>
                  </a:cxn>
                </a:cxnLst>
                <a:rect l="0" t="0" r="r" b="b"/>
                <a:pathLst>
                  <a:path w="857" h="841">
                    <a:moveTo>
                      <a:pt x="640" y="456"/>
                    </a:moveTo>
                    <a:lnTo>
                      <a:pt x="632" y="480"/>
                    </a:lnTo>
                    <a:lnTo>
                      <a:pt x="680" y="504"/>
                    </a:lnTo>
                    <a:lnTo>
                      <a:pt x="672" y="536"/>
                    </a:lnTo>
                    <a:lnTo>
                      <a:pt x="680" y="544"/>
                    </a:lnTo>
                    <a:lnTo>
                      <a:pt x="672" y="568"/>
                    </a:lnTo>
                    <a:lnTo>
                      <a:pt x="680" y="592"/>
                    </a:lnTo>
                    <a:lnTo>
                      <a:pt x="736" y="624"/>
                    </a:lnTo>
                    <a:lnTo>
                      <a:pt x="744" y="624"/>
                    </a:lnTo>
                    <a:lnTo>
                      <a:pt x="744" y="600"/>
                    </a:lnTo>
                    <a:lnTo>
                      <a:pt x="760" y="584"/>
                    </a:lnTo>
                    <a:lnTo>
                      <a:pt x="752" y="552"/>
                    </a:lnTo>
                    <a:lnTo>
                      <a:pt x="736" y="544"/>
                    </a:lnTo>
                    <a:lnTo>
                      <a:pt x="736" y="520"/>
                    </a:lnTo>
                    <a:lnTo>
                      <a:pt x="752" y="520"/>
                    </a:lnTo>
                    <a:lnTo>
                      <a:pt x="752" y="488"/>
                    </a:lnTo>
                    <a:lnTo>
                      <a:pt x="784" y="496"/>
                    </a:lnTo>
                    <a:lnTo>
                      <a:pt x="800" y="512"/>
                    </a:lnTo>
                    <a:lnTo>
                      <a:pt x="840" y="536"/>
                    </a:lnTo>
                    <a:lnTo>
                      <a:pt x="856" y="552"/>
                    </a:lnTo>
                    <a:lnTo>
                      <a:pt x="848" y="632"/>
                    </a:lnTo>
                    <a:lnTo>
                      <a:pt x="800" y="632"/>
                    </a:lnTo>
                    <a:lnTo>
                      <a:pt x="800" y="664"/>
                    </a:lnTo>
                    <a:lnTo>
                      <a:pt x="776" y="664"/>
                    </a:lnTo>
                    <a:lnTo>
                      <a:pt x="776" y="648"/>
                    </a:lnTo>
                    <a:lnTo>
                      <a:pt x="736" y="648"/>
                    </a:lnTo>
                    <a:lnTo>
                      <a:pt x="736" y="760"/>
                    </a:lnTo>
                    <a:lnTo>
                      <a:pt x="704" y="752"/>
                    </a:lnTo>
                    <a:lnTo>
                      <a:pt x="688" y="768"/>
                    </a:lnTo>
                    <a:lnTo>
                      <a:pt x="696" y="776"/>
                    </a:lnTo>
                    <a:lnTo>
                      <a:pt x="704" y="800"/>
                    </a:lnTo>
                    <a:lnTo>
                      <a:pt x="688" y="808"/>
                    </a:lnTo>
                    <a:lnTo>
                      <a:pt x="664" y="840"/>
                    </a:lnTo>
                    <a:lnTo>
                      <a:pt x="632" y="840"/>
                    </a:lnTo>
                    <a:lnTo>
                      <a:pt x="608" y="816"/>
                    </a:lnTo>
                    <a:lnTo>
                      <a:pt x="592" y="760"/>
                    </a:lnTo>
                    <a:lnTo>
                      <a:pt x="592" y="752"/>
                    </a:lnTo>
                    <a:lnTo>
                      <a:pt x="576" y="752"/>
                    </a:lnTo>
                    <a:lnTo>
                      <a:pt x="544" y="736"/>
                    </a:lnTo>
                    <a:lnTo>
                      <a:pt x="528" y="696"/>
                    </a:lnTo>
                    <a:lnTo>
                      <a:pt x="512" y="704"/>
                    </a:lnTo>
                    <a:lnTo>
                      <a:pt x="496" y="712"/>
                    </a:lnTo>
                    <a:lnTo>
                      <a:pt x="488" y="712"/>
                    </a:lnTo>
                    <a:lnTo>
                      <a:pt x="488" y="728"/>
                    </a:lnTo>
                    <a:lnTo>
                      <a:pt x="496" y="752"/>
                    </a:lnTo>
                    <a:lnTo>
                      <a:pt x="480" y="776"/>
                    </a:lnTo>
                    <a:lnTo>
                      <a:pt x="448" y="768"/>
                    </a:lnTo>
                    <a:lnTo>
                      <a:pt x="464" y="744"/>
                    </a:lnTo>
                    <a:lnTo>
                      <a:pt x="448" y="736"/>
                    </a:lnTo>
                    <a:lnTo>
                      <a:pt x="416" y="728"/>
                    </a:lnTo>
                    <a:lnTo>
                      <a:pt x="400" y="704"/>
                    </a:lnTo>
                    <a:lnTo>
                      <a:pt x="408" y="688"/>
                    </a:lnTo>
                    <a:lnTo>
                      <a:pt x="424" y="688"/>
                    </a:lnTo>
                    <a:lnTo>
                      <a:pt x="456" y="696"/>
                    </a:lnTo>
                    <a:lnTo>
                      <a:pt x="480" y="680"/>
                    </a:lnTo>
                    <a:lnTo>
                      <a:pt x="488" y="672"/>
                    </a:lnTo>
                    <a:lnTo>
                      <a:pt x="464" y="664"/>
                    </a:lnTo>
                    <a:lnTo>
                      <a:pt x="464" y="640"/>
                    </a:lnTo>
                    <a:lnTo>
                      <a:pt x="496" y="632"/>
                    </a:lnTo>
                    <a:lnTo>
                      <a:pt x="504" y="600"/>
                    </a:lnTo>
                    <a:lnTo>
                      <a:pt x="528" y="600"/>
                    </a:lnTo>
                    <a:lnTo>
                      <a:pt x="536" y="568"/>
                    </a:lnTo>
                    <a:lnTo>
                      <a:pt x="520" y="480"/>
                    </a:lnTo>
                    <a:lnTo>
                      <a:pt x="480" y="408"/>
                    </a:lnTo>
                    <a:lnTo>
                      <a:pt x="480" y="432"/>
                    </a:lnTo>
                    <a:lnTo>
                      <a:pt x="408" y="360"/>
                    </a:lnTo>
                    <a:lnTo>
                      <a:pt x="392" y="368"/>
                    </a:lnTo>
                    <a:lnTo>
                      <a:pt x="344" y="336"/>
                    </a:lnTo>
                    <a:lnTo>
                      <a:pt x="336" y="304"/>
                    </a:lnTo>
                    <a:lnTo>
                      <a:pt x="280" y="312"/>
                    </a:lnTo>
                    <a:lnTo>
                      <a:pt x="224" y="288"/>
                    </a:lnTo>
                    <a:lnTo>
                      <a:pt x="208" y="336"/>
                    </a:lnTo>
                    <a:lnTo>
                      <a:pt x="136" y="280"/>
                    </a:lnTo>
                    <a:lnTo>
                      <a:pt x="48" y="240"/>
                    </a:lnTo>
                    <a:lnTo>
                      <a:pt x="0" y="248"/>
                    </a:lnTo>
                    <a:lnTo>
                      <a:pt x="8" y="160"/>
                    </a:lnTo>
                    <a:lnTo>
                      <a:pt x="24" y="144"/>
                    </a:lnTo>
                    <a:lnTo>
                      <a:pt x="48" y="152"/>
                    </a:lnTo>
                    <a:lnTo>
                      <a:pt x="72" y="112"/>
                    </a:lnTo>
                    <a:lnTo>
                      <a:pt x="112" y="96"/>
                    </a:lnTo>
                    <a:lnTo>
                      <a:pt x="136" y="80"/>
                    </a:lnTo>
                    <a:lnTo>
                      <a:pt x="136" y="64"/>
                    </a:lnTo>
                    <a:lnTo>
                      <a:pt x="200" y="64"/>
                    </a:lnTo>
                    <a:lnTo>
                      <a:pt x="216" y="32"/>
                    </a:lnTo>
                    <a:lnTo>
                      <a:pt x="216" y="8"/>
                    </a:lnTo>
                    <a:lnTo>
                      <a:pt x="232" y="0"/>
                    </a:lnTo>
                    <a:lnTo>
                      <a:pt x="272" y="8"/>
                    </a:lnTo>
                    <a:lnTo>
                      <a:pt x="288" y="72"/>
                    </a:lnTo>
                    <a:lnTo>
                      <a:pt x="288" y="104"/>
                    </a:lnTo>
                    <a:lnTo>
                      <a:pt x="296" y="128"/>
                    </a:lnTo>
                    <a:lnTo>
                      <a:pt x="312" y="152"/>
                    </a:lnTo>
                    <a:lnTo>
                      <a:pt x="312" y="176"/>
                    </a:lnTo>
                    <a:lnTo>
                      <a:pt x="320" y="192"/>
                    </a:lnTo>
                    <a:lnTo>
                      <a:pt x="336" y="192"/>
                    </a:lnTo>
                    <a:lnTo>
                      <a:pt x="336" y="168"/>
                    </a:lnTo>
                    <a:lnTo>
                      <a:pt x="408" y="176"/>
                    </a:lnTo>
                    <a:lnTo>
                      <a:pt x="408" y="200"/>
                    </a:lnTo>
                    <a:lnTo>
                      <a:pt x="408" y="216"/>
                    </a:lnTo>
                    <a:lnTo>
                      <a:pt x="384" y="240"/>
                    </a:lnTo>
                    <a:lnTo>
                      <a:pt x="384" y="256"/>
                    </a:lnTo>
                    <a:lnTo>
                      <a:pt x="432" y="304"/>
                    </a:lnTo>
                    <a:lnTo>
                      <a:pt x="432" y="328"/>
                    </a:lnTo>
                    <a:lnTo>
                      <a:pt x="488" y="352"/>
                    </a:lnTo>
                    <a:lnTo>
                      <a:pt x="496" y="344"/>
                    </a:lnTo>
                    <a:lnTo>
                      <a:pt x="488" y="312"/>
                    </a:lnTo>
                    <a:lnTo>
                      <a:pt x="528" y="320"/>
                    </a:lnTo>
                    <a:lnTo>
                      <a:pt x="536" y="320"/>
                    </a:lnTo>
                    <a:lnTo>
                      <a:pt x="584" y="320"/>
                    </a:lnTo>
                    <a:lnTo>
                      <a:pt x="608" y="312"/>
                    </a:lnTo>
                    <a:lnTo>
                      <a:pt x="624" y="336"/>
                    </a:lnTo>
                    <a:lnTo>
                      <a:pt x="584" y="368"/>
                    </a:lnTo>
                    <a:lnTo>
                      <a:pt x="576" y="392"/>
                    </a:lnTo>
                    <a:lnTo>
                      <a:pt x="568" y="416"/>
                    </a:lnTo>
                    <a:lnTo>
                      <a:pt x="600" y="456"/>
                    </a:lnTo>
                    <a:lnTo>
                      <a:pt x="640" y="456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89" name="Freeform 35"/>
              <p:cNvSpPr>
                <a:spLocks/>
              </p:cNvSpPr>
              <p:nvPr/>
            </p:nvSpPr>
            <p:spPr bwMode="invGray">
              <a:xfrm>
                <a:off x="4211638" y="1052513"/>
                <a:ext cx="2716212" cy="2182812"/>
              </a:xfrm>
              <a:custGeom>
                <a:avLst/>
                <a:gdLst/>
                <a:ahLst/>
                <a:cxnLst>
                  <a:cxn ang="0">
                    <a:pos x="16" y="896"/>
                  </a:cxn>
                  <a:cxn ang="0">
                    <a:pos x="64" y="968"/>
                  </a:cxn>
                  <a:cxn ang="0">
                    <a:pos x="136" y="976"/>
                  </a:cxn>
                  <a:cxn ang="0">
                    <a:pos x="112" y="1032"/>
                  </a:cxn>
                  <a:cxn ang="0">
                    <a:pos x="216" y="1128"/>
                  </a:cxn>
                  <a:cxn ang="0">
                    <a:pos x="256" y="1096"/>
                  </a:cxn>
                  <a:cxn ang="0">
                    <a:pos x="352" y="1104"/>
                  </a:cxn>
                  <a:cxn ang="0">
                    <a:pos x="328" y="1240"/>
                  </a:cxn>
                  <a:cxn ang="0">
                    <a:pos x="424" y="1200"/>
                  </a:cxn>
                  <a:cxn ang="0">
                    <a:pos x="496" y="1112"/>
                  </a:cxn>
                  <a:cxn ang="0">
                    <a:pos x="560" y="1224"/>
                  </a:cxn>
                  <a:cxn ang="0">
                    <a:pos x="600" y="1200"/>
                  </a:cxn>
                  <a:cxn ang="0">
                    <a:pos x="664" y="1112"/>
                  </a:cxn>
                  <a:cxn ang="0">
                    <a:pos x="704" y="1096"/>
                  </a:cxn>
                  <a:cxn ang="0">
                    <a:pos x="736" y="1096"/>
                  </a:cxn>
                  <a:cxn ang="0">
                    <a:pos x="800" y="1024"/>
                  </a:cxn>
                  <a:cxn ang="0">
                    <a:pos x="864" y="1008"/>
                  </a:cxn>
                  <a:cxn ang="0">
                    <a:pos x="896" y="920"/>
                  </a:cxn>
                  <a:cxn ang="0">
                    <a:pos x="944" y="912"/>
                  </a:cxn>
                  <a:cxn ang="0">
                    <a:pos x="1008" y="872"/>
                  </a:cxn>
                  <a:cxn ang="0">
                    <a:pos x="1088" y="824"/>
                  </a:cxn>
                  <a:cxn ang="0">
                    <a:pos x="1128" y="920"/>
                  </a:cxn>
                  <a:cxn ang="0">
                    <a:pos x="1176" y="888"/>
                  </a:cxn>
                  <a:cxn ang="0">
                    <a:pos x="1176" y="840"/>
                  </a:cxn>
                  <a:cxn ang="0">
                    <a:pos x="1352" y="784"/>
                  </a:cxn>
                  <a:cxn ang="0">
                    <a:pos x="1376" y="728"/>
                  </a:cxn>
                  <a:cxn ang="0">
                    <a:pos x="1312" y="672"/>
                  </a:cxn>
                  <a:cxn ang="0">
                    <a:pos x="1264" y="560"/>
                  </a:cxn>
                  <a:cxn ang="0">
                    <a:pos x="1336" y="560"/>
                  </a:cxn>
                  <a:cxn ang="0">
                    <a:pos x="1352" y="472"/>
                  </a:cxn>
                  <a:cxn ang="0">
                    <a:pos x="1296" y="432"/>
                  </a:cxn>
                  <a:cxn ang="0">
                    <a:pos x="1392" y="296"/>
                  </a:cxn>
                  <a:cxn ang="0">
                    <a:pos x="1424" y="128"/>
                  </a:cxn>
                  <a:cxn ang="0">
                    <a:pos x="1344" y="128"/>
                  </a:cxn>
                  <a:cxn ang="0">
                    <a:pos x="1264" y="72"/>
                  </a:cxn>
                  <a:cxn ang="0">
                    <a:pos x="1192" y="64"/>
                  </a:cxn>
                  <a:cxn ang="0">
                    <a:pos x="1168" y="0"/>
                  </a:cxn>
                  <a:cxn ang="0">
                    <a:pos x="1160" y="64"/>
                  </a:cxn>
                  <a:cxn ang="0">
                    <a:pos x="1128" y="168"/>
                  </a:cxn>
                  <a:cxn ang="0">
                    <a:pos x="1120" y="240"/>
                  </a:cxn>
                  <a:cxn ang="0">
                    <a:pos x="992" y="280"/>
                  </a:cxn>
                  <a:cxn ang="0">
                    <a:pos x="992" y="432"/>
                  </a:cxn>
                  <a:cxn ang="0">
                    <a:pos x="1056" y="416"/>
                  </a:cxn>
                  <a:cxn ang="0">
                    <a:pos x="1136" y="448"/>
                  </a:cxn>
                  <a:cxn ang="0">
                    <a:pos x="1136" y="504"/>
                  </a:cxn>
                  <a:cxn ang="0">
                    <a:pos x="1040" y="536"/>
                  </a:cxn>
                  <a:cxn ang="0">
                    <a:pos x="992" y="592"/>
                  </a:cxn>
                  <a:cxn ang="0">
                    <a:pos x="864" y="664"/>
                  </a:cxn>
                  <a:cxn ang="0">
                    <a:pos x="760" y="648"/>
                  </a:cxn>
                  <a:cxn ang="0">
                    <a:pos x="768" y="752"/>
                  </a:cxn>
                  <a:cxn ang="0">
                    <a:pos x="640" y="848"/>
                  </a:cxn>
                  <a:cxn ang="0">
                    <a:pos x="456" y="880"/>
                  </a:cxn>
                  <a:cxn ang="0">
                    <a:pos x="352" y="888"/>
                  </a:cxn>
                  <a:cxn ang="0">
                    <a:pos x="248" y="864"/>
                  </a:cxn>
                  <a:cxn ang="0">
                    <a:pos x="96" y="816"/>
                  </a:cxn>
                </a:cxnLst>
                <a:rect l="0" t="0" r="r" b="b"/>
                <a:pathLst>
                  <a:path w="1425" h="1241">
                    <a:moveTo>
                      <a:pt x="0" y="784"/>
                    </a:moveTo>
                    <a:lnTo>
                      <a:pt x="16" y="848"/>
                    </a:lnTo>
                    <a:lnTo>
                      <a:pt x="16" y="896"/>
                    </a:lnTo>
                    <a:lnTo>
                      <a:pt x="40" y="928"/>
                    </a:lnTo>
                    <a:lnTo>
                      <a:pt x="48" y="968"/>
                    </a:lnTo>
                    <a:lnTo>
                      <a:pt x="64" y="968"/>
                    </a:lnTo>
                    <a:lnTo>
                      <a:pt x="64" y="944"/>
                    </a:lnTo>
                    <a:lnTo>
                      <a:pt x="136" y="952"/>
                    </a:lnTo>
                    <a:lnTo>
                      <a:pt x="136" y="976"/>
                    </a:lnTo>
                    <a:lnTo>
                      <a:pt x="136" y="992"/>
                    </a:lnTo>
                    <a:lnTo>
                      <a:pt x="112" y="1016"/>
                    </a:lnTo>
                    <a:lnTo>
                      <a:pt x="112" y="1032"/>
                    </a:lnTo>
                    <a:lnTo>
                      <a:pt x="160" y="1080"/>
                    </a:lnTo>
                    <a:lnTo>
                      <a:pt x="160" y="1104"/>
                    </a:lnTo>
                    <a:lnTo>
                      <a:pt x="216" y="1128"/>
                    </a:lnTo>
                    <a:lnTo>
                      <a:pt x="224" y="1120"/>
                    </a:lnTo>
                    <a:lnTo>
                      <a:pt x="216" y="1088"/>
                    </a:lnTo>
                    <a:lnTo>
                      <a:pt x="256" y="1096"/>
                    </a:lnTo>
                    <a:lnTo>
                      <a:pt x="264" y="1096"/>
                    </a:lnTo>
                    <a:lnTo>
                      <a:pt x="336" y="1088"/>
                    </a:lnTo>
                    <a:lnTo>
                      <a:pt x="352" y="1104"/>
                    </a:lnTo>
                    <a:lnTo>
                      <a:pt x="312" y="1144"/>
                    </a:lnTo>
                    <a:lnTo>
                      <a:pt x="296" y="1192"/>
                    </a:lnTo>
                    <a:lnTo>
                      <a:pt x="328" y="1240"/>
                    </a:lnTo>
                    <a:lnTo>
                      <a:pt x="376" y="1232"/>
                    </a:lnTo>
                    <a:lnTo>
                      <a:pt x="400" y="1208"/>
                    </a:lnTo>
                    <a:lnTo>
                      <a:pt x="424" y="1200"/>
                    </a:lnTo>
                    <a:lnTo>
                      <a:pt x="432" y="1136"/>
                    </a:lnTo>
                    <a:lnTo>
                      <a:pt x="488" y="1088"/>
                    </a:lnTo>
                    <a:lnTo>
                      <a:pt x="496" y="1112"/>
                    </a:lnTo>
                    <a:lnTo>
                      <a:pt x="480" y="1176"/>
                    </a:lnTo>
                    <a:lnTo>
                      <a:pt x="520" y="1192"/>
                    </a:lnTo>
                    <a:lnTo>
                      <a:pt x="560" y="1224"/>
                    </a:lnTo>
                    <a:lnTo>
                      <a:pt x="576" y="1224"/>
                    </a:lnTo>
                    <a:lnTo>
                      <a:pt x="592" y="1224"/>
                    </a:lnTo>
                    <a:lnTo>
                      <a:pt x="600" y="1200"/>
                    </a:lnTo>
                    <a:lnTo>
                      <a:pt x="616" y="1200"/>
                    </a:lnTo>
                    <a:lnTo>
                      <a:pt x="608" y="1168"/>
                    </a:lnTo>
                    <a:lnTo>
                      <a:pt x="664" y="1112"/>
                    </a:lnTo>
                    <a:lnTo>
                      <a:pt x="664" y="1096"/>
                    </a:lnTo>
                    <a:lnTo>
                      <a:pt x="696" y="1096"/>
                    </a:lnTo>
                    <a:lnTo>
                      <a:pt x="704" y="1096"/>
                    </a:lnTo>
                    <a:lnTo>
                      <a:pt x="712" y="1080"/>
                    </a:lnTo>
                    <a:lnTo>
                      <a:pt x="720" y="1080"/>
                    </a:lnTo>
                    <a:lnTo>
                      <a:pt x="736" y="1096"/>
                    </a:lnTo>
                    <a:lnTo>
                      <a:pt x="736" y="1072"/>
                    </a:lnTo>
                    <a:lnTo>
                      <a:pt x="760" y="1080"/>
                    </a:lnTo>
                    <a:lnTo>
                      <a:pt x="800" y="1024"/>
                    </a:lnTo>
                    <a:lnTo>
                      <a:pt x="832" y="1016"/>
                    </a:lnTo>
                    <a:lnTo>
                      <a:pt x="848" y="1000"/>
                    </a:lnTo>
                    <a:lnTo>
                      <a:pt x="864" y="1008"/>
                    </a:lnTo>
                    <a:lnTo>
                      <a:pt x="896" y="1000"/>
                    </a:lnTo>
                    <a:lnTo>
                      <a:pt x="872" y="928"/>
                    </a:lnTo>
                    <a:lnTo>
                      <a:pt x="896" y="920"/>
                    </a:lnTo>
                    <a:lnTo>
                      <a:pt x="896" y="888"/>
                    </a:lnTo>
                    <a:lnTo>
                      <a:pt x="928" y="872"/>
                    </a:lnTo>
                    <a:lnTo>
                      <a:pt x="944" y="912"/>
                    </a:lnTo>
                    <a:lnTo>
                      <a:pt x="984" y="888"/>
                    </a:lnTo>
                    <a:lnTo>
                      <a:pt x="1000" y="896"/>
                    </a:lnTo>
                    <a:lnTo>
                      <a:pt x="1008" y="872"/>
                    </a:lnTo>
                    <a:lnTo>
                      <a:pt x="1040" y="880"/>
                    </a:lnTo>
                    <a:lnTo>
                      <a:pt x="1040" y="840"/>
                    </a:lnTo>
                    <a:lnTo>
                      <a:pt x="1088" y="824"/>
                    </a:lnTo>
                    <a:lnTo>
                      <a:pt x="1112" y="864"/>
                    </a:lnTo>
                    <a:lnTo>
                      <a:pt x="1112" y="904"/>
                    </a:lnTo>
                    <a:lnTo>
                      <a:pt x="1128" y="920"/>
                    </a:lnTo>
                    <a:lnTo>
                      <a:pt x="1160" y="912"/>
                    </a:lnTo>
                    <a:lnTo>
                      <a:pt x="1176" y="912"/>
                    </a:lnTo>
                    <a:lnTo>
                      <a:pt x="1176" y="888"/>
                    </a:lnTo>
                    <a:lnTo>
                      <a:pt x="1176" y="864"/>
                    </a:lnTo>
                    <a:lnTo>
                      <a:pt x="1160" y="832"/>
                    </a:lnTo>
                    <a:lnTo>
                      <a:pt x="1176" y="840"/>
                    </a:lnTo>
                    <a:lnTo>
                      <a:pt x="1200" y="872"/>
                    </a:lnTo>
                    <a:lnTo>
                      <a:pt x="1328" y="776"/>
                    </a:lnTo>
                    <a:lnTo>
                      <a:pt x="1352" y="784"/>
                    </a:lnTo>
                    <a:lnTo>
                      <a:pt x="1392" y="752"/>
                    </a:lnTo>
                    <a:lnTo>
                      <a:pt x="1392" y="728"/>
                    </a:lnTo>
                    <a:lnTo>
                      <a:pt x="1376" y="728"/>
                    </a:lnTo>
                    <a:lnTo>
                      <a:pt x="1376" y="688"/>
                    </a:lnTo>
                    <a:lnTo>
                      <a:pt x="1352" y="640"/>
                    </a:lnTo>
                    <a:lnTo>
                      <a:pt x="1312" y="672"/>
                    </a:lnTo>
                    <a:lnTo>
                      <a:pt x="1288" y="616"/>
                    </a:lnTo>
                    <a:lnTo>
                      <a:pt x="1296" y="592"/>
                    </a:lnTo>
                    <a:lnTo>
                      <a:pt x="1264" y="560"/>
                    </a:lnTo>
                    <a:lnTo>
                      <a:pt x="1272" y="536"/>
                    </a:lnTo>
                    <a:lnTo>
                      <a:pt x="1312" y="560"/>
                    </a:lnTo>
                    <a:lnTo>
                      <a:pt x="1336" y="560"/>
                    </a:lnTo>
                    <a:lnTo>
                      <a:pt x="1328" y="512"/>
                    </a:lnTo>
                    <a:lnTo>
                      <a:pt x="1328" y="488"/>
                    </a:lnTo>
                    <a:lnTo>
                      <a:pt x="1352" y="472"/>
                    </a:lnTo>
                    <a:lnTo>
                      <a:pt x="1352" y="456"/>
                    </a:lnTo>
                    <a:lnTo>
                      <a:pt x="1320" y="472"/>
                    </a:lnTo>
                    <a:lnTo>
                      <a:pt x="1296" y="432"/>
                    </a:lnTo>
                    <a:lnTo>
                      <a:pt x="1368" y="336"/>
                    </a:lnTo>
                    <a:lnTo>
                      <a:pt x="1384" y="360"/>
                    </a:lnTo>
                    <a:lnTo>
                      <a:pt x="1392" y="296"/>
                    </a:lnTo>
                    <a:lnTo>
                      <a:pt x="1408" y="272"/>
                    </a:lnTo>
                    <a:lnTo>
                      <a:pt x="1400" y="216"/>
                    </a:lnTo>
                    <a:lnTo>
                      <a:pt x="1424" y="128"/>
                    </a:lnTo>
                    <a:lnTo>
                      <a:pt x="1384" y="88"/>
                    </a:lnTo>
                    <a:lnTo>
                      <a:pt x="1360" y="120"/>
                    </a:lnTo>
                    <a:lnTo>
                      <a:pt x="1344" y="128"/>
                    </a:lnTo>
                    <a:lnTo>
                      <a:pt x="1296" y="144"/>
                    </a:lnTo>
                    <a:lnTo>
                      <a:pt x="1280" y="120"/>
                    </a:lnTo>
                    <a:lnTo>
                      <a:pt x="1264" y="72"/>
                    </a:lnTo>
                    <a:lnTo>
                      <a:pt x="1240" y="56"/>
                    </a:lnTo>
                    <a:lnTo>
                      <a:pt x="1224" y="72"/>
                    </a:lnTo>
                    <a:lnTo>
                      <a:pt x="1192" y="64"/>
                    </a:lnTo>
                    <a:lnTo>
                      <a:pt x="1208" y="32"/>
                    </a:lnTo>
                    <a:lnTo>
                      <a:pt x="1200" y="0"/>
                    </a:lnTo>
                    <a:lnTo>
                      <a:pt x="1168" y="0"/>
                    </a:lnTo>
                    <a:lnTo>
                      <a:pt x="1128" y="40"/>
                    </a:lnTo>
                    <a:lnTo>
                      <a:pt x="1128" y="56"/>
                    </a:lnTo>
                    <a:lnTo>
                      <a:pt x="1160" y="64"/>
                    </a:lnTo>
                    <a:lnTo>
                      <a:pt x="1168" y="88"/>
                    </a:lnTo>
                    <a:lnTo>
                      <a:pt x="1136" y="136"/>
                    </a:lnTo>
                    <a:lnTo>
                      <a:pt x="1128" y="168"/>
                    </a:lnTo>
                    <a:lnTo>
                      <a:pt x="1112" y="200"/>
                    </a:lnTo>
                    <a:lnTo>
                      <a:pt x="1112" y="232"/>
                    </a:lnTo>
                    <a:lnTo>
                      <a:pt x="1120" y="240"/>
                    </a:lnTo>
                    <a:lnTo>
                      <a:pt x="1056" y="288"/>
                    </a:lnTo>
                    <a:lnTo>
                      <a:pt x="1016" y="280"/>
                    </a:lnTo>
                    <a:lnTo>
                      <a:pt x="992" y="280"/>
                    </a:lnTo>
                    <a:lnTo>
                      <a:pt x="944" y="416"/>
                    </a:lnTo>
                    <a:lnTo>
                      <a:pt x="960" y="432"/>
                    </a:lnTo>
                    <a:lnTo>
                      <a:pt x="992" y="432"/>
                    </a:lnTo>
                    <a:lnTo>
                      <a:pt x="1032" y="432"/>
                    </a:lnTo>
                    <a:lnTo>
                      <a:pt x="1040" y="440"/>
                    </a:lnTo>
                    <a:lnTo>
                      <a:pt x="1056" y="416"/>
                    </a:lnTo>
                    <a:lnTo>
                      <a:pt x="1080" y="408"/>
                    </a:lnTo>
                    <a:lnTo>
                      <a:pt x="1104" y="416"/>
                    </a:lnTo>
                    <a:lnTo>
                      <a:pt x="1136" y="448"/>
                    </a:lnTo>
                    <a:lnTo>
                      <a:pt x="1160" y="480"/>
                    </a:lnTo>
                    <a:lnTo>
                      <a:pt x="1160" y="512"/>
                    </a:lnTo>
                    <a:lnTo>
                      <a:pt x="1136" y="504"/>
                    </a:lnTo>
                    <a:lnTo>
                      <a:pt x="1088" y="520"/>
                    </a:lnTo>
                    <a:lnTo>
                      <a:pt x="1048" y="520"/>
                    </a:lnTo>
                    <a:lnTo>
                      <a:pt x="1040" y="536"/>
                    </a:lnTo>
                    <a:lnTo>
                      <a:pt x="1016" y="536"/>
                    </a:lnTo>
                    <a:lnTo>
                      <a:pt x="992" y="560"/>
                    </a:lnTo>
                    <a:lnTo>
                      <a:pt x="992" y="592"/>
                    </a:lnTo>
                    <a:lnTo>
                      <a:pt x="968" y="608"/>
                    </a:lnTo>
                    <a:lnTo>
                      <a:pt x="912" y="616"/>
                    </a:lnTo>
                    <a:lnTo>
                      <a:pt x="864" y="664"/>
                    </a:lnTo>
                    <a:lnTo>
                      <a:pt x="800" y="664"/>
                    </a:lnTo>
                    <a:lnTo>
                      <a:pt x="784" y="648"/>
                    </a:lnTo>
                    <a:lnTo>
                      <a:pt x="760" y="648"/>
                    </a:lnTo>
                    <a:lnTo>
                      <a:pt x="752" y="680"/>
                    </a:lnTo>
                    <a:lnTo>
                      <a:pt x="728" y="704"/>
                    </a:lnTo>
                    <a:lnTo>
                      <a:pt x="768" y="752"/>
                    </a:lnTo>
                    <a:lnTo>
                      <a:pt x="720" y="784"/>
                    </a:lnTo>
                    <a:lnTo>
                      <a:pt x="696" y="824"/>
                    </a:lnTo>
                    <a:lnTo>
                      <a:pt x="640" y="848"/>
                    </a:lnTo>
                    <a:lnTo>
                      <a:pt x="560" y="856"/>
                    </a:lnTo>
                    <a:lnTo>
                      <a:pt x="496" y="864"/>
                    </a:lnTo>
                    <a:lnTo>
                      <a:pt x="456" y="880"/>
                    </a:lnTo>
                    <a:lnTo>
                      <a:pt x="408" y="912"/>
                    </a:lnTo>
                    <a:lnTo>
                      <a:pt x="384" y="912"/>
                    </a:lnTo>
                    <a:lnTo>
                      <a:pt x="352" y="888"/>
                    </a:lnTo>
                    <a:lnTo>
                      <a:pt x="312" y="888"/>
                    </a:lnTo>
                    <a:lnTo>
                      <a:pt x="280" y="864"/>
                    </a:lnTo>
                    <a:lnTo>
                      <a:pt x="248" y="864"/>
                    </a:lnTo>
                    <a:lnTo>
                      <a:pt x="224" y="824"/>
                    </a:lnTo>
                    <a:lnTo>
                      <a:pt x="160" y="816"/>
                    </a:lnTo>
                    <a:lnTo>
                      <a:pt x="96" y="816"/>
                    </a:lnTo>
                    <a:lnTo>
                      <a:pt x="64" y="792"/>
                    </a:lnTo>
                    <a:lnTo>
                      <a:pt x="0" y="784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90" name="Freeform 36"/>
              <p:cNvSpPr>
                <a:spLocks/>
              </p:cNvSpPr>
              <p:nvPr/>
            </p:nvSpPr>
            <p:spPr bwMode="invGray">
              <a:xfrm>
                <a:off x="1709738" y="1419225"/>
                <a:ext cx="2427287" cy="1816100"/>
              </a:xfrm>
              <a:custGeom>
                <a:avLst/>
                <a:gdLst/>
                <a:ahLst/>
                <a:cxnLst>
                  <a:cxn ang="0">
                    <a:pos x="1256" y="576"/>
                  </a:cxn>
                  <a:cxn ang="0">
                    <a:pos x="1240" y="632"/>
                  </a:cxn>
                  <a:cxn ang="0">
                    <a:pos x="1176" y="632"/>
                  </a:cxn>
                  <a:cxn ang="0">
                    <a:pos x="1152" y="664"/>
                  </a:cxn>
                  <a:cxn ang="0">
                    <a:pos x="1080" y="720"/>
                  </a:cxn>
                  <a:cxn ang="0">
                    <a:pos x="1048" y="728"/>
                  </a:cxn>
                  <a:cxn ang="0">
                    <a:pos x="936" y="824"/>
                  </a:cxn>
                  <a:cxn ang="0">
                    <a:pos x="880" y="880"/>
                  </a:cxn>
                  <a:cxn ang="0">
                    <a:pos x="920" y="944"/>
                  </a:cxn>
                  <a:cxn ang="0">
                    <a:pos x="888" y="992"/>
                  </a:cxn>
                  <a:cxn ang="0">
                    <a:pos x="896" y="1032"/>
                  </a:cxn>
                  <a:cxn ang="0">
                    <a:pos x="840" y="1016"/>
                  </a:cxn>
                  <a:cxn ang="0">
                    <a:pos x="808" y="1000"/>
                  </a:cxn>
                  <a:cxn ang="0">
                    <a:pos x="736" y="960"/>
                  </a:cxn>
                  <a:cxn ang="0">
                    <a:pos x="600" y="984"/>
                  </a:cxn>
                  <a:cxn ang="0">
                    <a:pos x="512" y="992"/>
                  </a:cxn>
                  <a:cxn ang="0">
                    <a:pos x="432" y="952"/>
                  </a:cxn>
                  <a:cxn ang="0">
                    <a:pos x="368" y="960"/>
                  </a:cxn>
                  <a:cxn ang="0">
                    <a:pos x="272" y="928"/>
                  </a:cxn>
                  <a:cxn ang="0">
                    <a:pos x="216" y="984"/>
                  </a:cxn>
                  <a:cxn ang="0">
                    <a:pos x="152" y="944"/>
                  </a:cxn>
                  <a:cxn ang="0">
                    <a:pos x="104" y="864"/>
                  </a:cxn>
                  <a:cxn ang="0">
                    <a:pos x="56" y="800"/>
                  </a:cxn>
                  <a:cxn ang="0">
                    <a:pos x="64" y="776"/>
                  </a:cxn>
                  <a:cxn ang="0">
                    <a:pos x="40" y="712"/>
                  </a:cxn>
                  <a:cxn ang="0">
                    <a:pos x="0" y="688"/>
                  </a:cxn>
                  <a:cxn ang="0">
                    <a:pos x="32" y="688"/>
                  </a:cxn>
                  <a:cxn ang="0">
                    <a:pos x="32" y="616"/>
                  </a:cxn>
                  <a:cxn ang="0">
                    <a:pos x="24" y="568"/>
                  </a:cxn>
                  <a:cxn ang="0">
                    <a:pos x="0" y="520"/>
                  </a:cxn>
                  <a:cxn ang="0">
                    <a:pos x="88" y="464"/>
                  </a:cxn>
                  <a:cxn ang="0">
                    <a:pos x="136" y="456"/>
                  </a:cxn>
                  <a:cxn ang="0">
                    <a:pos x="152" y="480"/>
                  </a:cxn>
                  <a:cxn ang="0">
                    <a:pos x="200" y="480"/>
                  </a:cxn>
                  <a:cxn ang="0">
                    <a:pos x="304" y="456"/>
                  </a:cxn>
                  <a:cxn ang="0">
                    <a:pos x="416" y="424"/>
                  </a:cxn>
                  <a:cxn ang="0">
                    <a:pos x="424" y="376"/>
                  </a:cxn>
                  <a:cxn ang="0">
                    <a:pos x="472" y="232"/>
                  </a:cxn>
                  <a:cxn ang="0">
                    <a:pos x="456" y="200"/>
                  </a:cxn>
                  <a:cxn ang="0">
                    <a:pos x="592" y="224"/>
                  </a:cxn>
                  <a:cxn ang="0">
                    <a:pos x="664" y="96"/>
                  </a:cxn>
                  <a:cxn ang="0">
                    <a:pos x="784" y="128"/>
                  </a:cxn>
                  <a:cxn ang="0">
                    <a:pos x="784" y="80"/>
                  </a:cxn>
                  <a:cxn ang="0">
                    <a:pos x="840" y="40"/>
                  </a:cxn>
                  <a:cxn ang="0">
                    <a:pos x="880" y="0"/>
                  </a:cxn>
                  <a:cxn ang="0">
                    <a:pos x="928" y="16"/>
                  </a:cxn>
                  <a:cxn ang="0">
                    <a:pos x="928" y="48"/>
                  </a:cxn>
                  <a:cxn ang="0">
                    <a:pos x="960" y="112"/>
                  </a:cxn>
                  <a:cxn ang="0">
                    <a:pos x="1024" y="144"/>
                  </a:cxn>
                  <a:cxn ang="0">
                    <a:pos x="1040" y="248"/>
                  </a:cxn>
                  <a:cxn ang="0">
                    <a:pos x="1016" y="336"/>
                  </a:cxn>
                  <a:cxn ang="0">
                    <a:pos x="1112" y="368"/>
                  </a:cxn>
                  <a:cxn ang="0">
                    <a:pos x="1208" y="440"/>
                  </a:cxn>
                  <a:cxn ang="0">
                    <a:pos x="1232" y="480"/>
                  </a:cxn>
                  <a:cxn ang="0">
                    <a:pos x="1272" y="568"/>
                  </a:cxn>
                </a:cxnLst>
                <a:rect l="0" t="0" r="r" b="b"/>
                <a:pathLst>
                  <a:path w="1273" h="1033">
                    <a:moveTo>
                      <a:pt x="1272" y="568"/>
                    </a:moveTo>
                    <a:lnTo>
                      <a:pt x="1256" y="576"/>
                    </a:lnTo>
                    <a:lnTo>
                      <a:pt x="1256" y="600"/>
                    </a:lnTo>
                    <a:lnTo>
                      <a:pt x="1240" y="632"/>
                    </a:lnTo>
                    <a:lnTo>
                      <a:pt x="1208" y="632"/>
                    </a:lnTo>
                    <a:lnTo>
                      <a:pt x="1176" y="632"/>
                    </a:lnTo>
                    <a:lnTo>
                      <a:pt x="1176" y="648"/>
                    </a:lnTo>
                    <a:lnTo>
                      <a:pt x="1152" y="664"/>
                    </a:lnTo>
                    <a:lnTo>
                      <a:pt x="1112" y="680"/>
                    </a:lnTo>
                    <a:lnTo>
                      <a:pt x="1080" y="720"/>
                    </a:lnTo>
                    <a:lnTo>
                      <a:pt x="1064" y="712"/>
                    </a:lnTo>
                    <a:lnTo>
                      <a:pt x="1048" y="728"/>
                    </a:lnTo>
                    <a:lnTo>
                      <a:pt x="1040" y="816"/>
                    </a:lnTo>
                    <a:lnTo>
                      <a:pt x="936" y="824"/>
                    </a:lnTo>
                    <a:lnTo>
                      <a:pt x="888" y="840"/>
                    </a:lnTo>
                    <a:lnTo>
                      <a:pt x="880" y="880"/>
                    </a:lnTo>
                    <a:lnTo>
                      <a:pt x="920" y="928"/>
                    </a:lnTo>
                    <a:lnTo>
                      <a:pt x="920" y="944"/>
                    </a:lnTo>
                    <a:lnTo>
                      <a:pt x="888" y="968"/>
                    </a:lnTo>
                    <a:lnTo>
                      <a:pt x="888" y="992"/>
                    </a:lnTo>
                    <a:lnTo>
                      <a:pt x="896" y="1000"/>
                    </a:lnTo>
                    <a:lnTo>
                      <a:pt x="896" y="1032"/>
                    </a:lnTo>
                    <a:lnTo>
                      <a:pt x="840" y="1008"/>
                    </a:lnTo>
                    <a:lnTo>
                      <a:pt x="840" y="1016"/>
                    </a:lnTo>
                    <a:lnTo>
                      <a:pt x="816" y="1016"/>
                    </a:lnTo>
                    <a:lnTo>
                      <a:pt x="808" y="1000"/>
                    </a:lnTo>
                    <a:lnTo>
                      <a:pt x="760" y="976"/>
                    </a:lnTo>
                    <a:lnTo>
                      <a:pt x="736" y="960"/>
                    </a:lnTo>
                    <a:lnTo>
                      <a:pt x="624" y="968"/>
                    </a:lnTo>
                    <a:lnTo>
                      <a:pt x="600" y="984"/>
                    </a:lnTo>
                    <a:lnTo>
                      <a:pt x="528" y="984"/>
                    </a:lnTo>
                    <a:lnTo>
                      <a:pt x="512" y="992"/>
                    </a:lnTo>
                    <a:lnTo>
                      <a:pt x="440" y="984"/>
                    </a:lnTo>
                    <a:lnTo>
                      <a:pt x="432" y="952"/>
                    </a:lnTo>
                    <a:lnTo>
                      <a:pt x="384" y="944"/>
                    </a:lnTo>
                    <a:lnTo>
                      <a:pt x="368" y="960"/>
                    </a:lnTo>
                    <a:lnTo>
                      <a:pt x="296" y="928"/>
                    </a:lnTo>
                    <a:lnTo>
                      <a:pt x="272" y="928"/>
                    </a:lnTo>
                    <a:lnTo>
                      <a:pt x="248" y="968"/>
                    </a:lnTo>
                    <a:lnTo>
                      <a:pt x="216" y="984"/>
                    </a:lnTo>
                    <a:lnTo>
                      <a:pt x="176" y="976"/>
                    </a:lnTo>
                    <a:lnTo>
                      <a:pt x="152" y="944"/>
                    </a:lnTo>
                    <a:lnTo>
                      <a:pt x="152" y="872"/>
                    </a:lnTo>
                    <a:lnTo>
                      <a:pt x="104" y="864"/>
                    </a:lnTo>
                    <a:lnTo>
                      <a:pt x="72" y="816"/>
                    </a:lnTo>
                    <a:lnTo>
                      <a:pt x="56" y="800"/>
                    </a:lnTo>
                    <a:lnTo>
                      <a:pt x="48" y="784"/>
                    </a:lnTo>
                    <a:lnTo>
                      <a:pt x="64" y="776"/>
                    </a:lnTo>
                    <a:lnTo>
                      <a:pt x="64" y="752"/>
                    </a:lnTo>
                    <a:lnTo>
                      <a:pt x="40" y="712"/>
                    </a:lnTo>
                    <a:lnTo>
                      <a:pt x="16" y="704"/>
                    </a:lnTo>
                    <a:lnTo>
                      <a:pt x="0" y="688"/>
                    </a:lnTo>
                    <a:lnTo>
                      <a:pt x="16" y="680"/>
                    </a:lnTo>
                    <a:lnTo>
                      <a:pt x="32" y="688"/>
                    </a:lnTo>
                    <a:lnTo>
                      <a:pt x="40" y="672"/>
                    </a:lnTo>
                    <a:lnTo>
                      <a:pt x="32" y="616"/>
                    </a:lnTo>
                    <a:lnTo>
                      <a:pt x="48" y="592"/>
                    </a:lnTo>
                    <a:lnTo>
                      <a:pt x="24" y="568"/>
                    </a:lnTo>
                    <a:lnTo>
                      <a:pt x="0" y="568"/>
                    </a:lnTo>
                    <a:lnTo>
                      <a:pt x="0" y="520"/>
                    </a:lnTo>
                    <a:lnTo>
                      <a:pt x="48" y="464"/>
                    </a:lnTo>
                    <a:lnTo>
                      <a:pt x="88" y="464"/>
                    </a:lnTo>
                    <a:lnTo>
                      <a:pt x="112" y="448"/>
                    </a:lnTo>
                    <a:lnTo>
                      <a:pt x="136" y="456"/>
                    </a:lnTo>
                    <a:lnTo>
                      <a:pt x="144" y="448"/>
                    </a:lnTo>
                    <a:lnTo>
                      <a:pt x="152" y="480"/>
                    </a:lnTo>
                    <a:lnTo>
                      <a:pt x="168" y="472"/>
                    </a:lnTo>
                    <a:lnTo>
                      <a:pt x="200" y="480"/>
                    </a:lnTo>
                    <a:lnTo>
                      <a:pt x="208" y="456"/>
                    </a:lnTo>
                    <a:lnTo>
                      <a:pt x="304" y="456"/>
                    </a:lnTo>
                    <a:lnTo>
                      <a:pt x="320" y="432"/>
                    </a:lnTo>
                    <a:lnTo>
                      <a:pt x="416" y="424"/>
                    </a:lnTo>
                    <a:lnTo>
                      <a:pt x="424" y="408"/>
                    </a:lnTo>
                    <a:lnTo>
                      <a:pt x="424" y="376"/>
                    </a:lnTo>
                    <a:lnTo>
                      <a:pt x="464" y="352"/>
                    </a:lnTo>
                    <a:lnTo>
                      <a:pt x="472" y="232"/>
                    </a:lnTo>
                    <a:lnTo>
                      <a:pt x="456" y="224"/>
                    </a:lnTo>
                    <a:lnTo>
                      <a:pt x="456" y="200"/>
                    </a:lnTo>
                    <a:lnTo>
                      <a:pt x="576" y="208"/>
                    </a:lnTo>
                    <a:lnTo>
                      <a:pt x="592" y="224"/>
                    </a:lnTo>
                    <a:lnTo>
                      <a:pt x="608" y="176"/>
                    </a:lnTo>
                    <a:lnTo>
                      <a:pt x="664" y="96"/>
                    </a:lnTo>
                    <a:lnTo>
                      <a:pt x="744" y="136"/>
                    </a:lnTo>
                    <a:lnTo>
                      <a:pt x="784" y="128"/>
                    </a:lnTo>
                    <a:lnTo>
                      <a:pt x="792" y="104"/>
                    </a:lnTo>
                    <a:lnTo>
                      <a:pt x="784" y="80"/>
                    </a:lnTo>
                    <a:lnTo>
                      <a:pt x="816" y="48"/>
                    </a:lnTo>
                    <a:lnTo>
                      <a:pt x="840" y="40"/>
                    </a:lnTo>
                    <a:lnTo>
                      <a:pt x="872" y="24"/>
                    </a:lnTo>
                    <a:lnTo>
                      <a:pt x="880" y="0"/>
                    </a:lnTo>
                    <a:lnTo>
                      <a:pt x="928" y="8"/>
                    </a:lnTo>
                    <a:lnTo>
                      <a:pt x="928" y="16"/>
                    </a:lnTo>
                    <a:lnTo>
                      <a:pt x="912" y="32"/>
                    </a:lnTo>
                    <a:lnTo>
                      <a:pt x="928" y="48"/>
                    </a:lnTo>
                    <a:lnTo>
                      <a:pt x="936" y="72"/>
                    </a:lnTo>
                    <a:lnTo>
                      <a:pt x="960" y="112"/>
                    </a:lnTo>
                    <a:lnTo>
                      <a:pt x="984" y="120"/>
                    </a:lnTo>
                    <a:lnTo>
                      <a:pt x="1024" y="144"/>
                    </a:lnTo>
                    <a:lnTo>
                      <a:pt x="1024" y="200"/>
                    </a:lnTo>
                    <a:lnTo>
                      <a:pt x="1040" y="248"/>
                    </a:lnTo>
                    <a:lnTo>
                      <a:pt x="1008" y="304"/>
                    </a:lnTo>
                    <a:lnTo>
                      <a:pt x="1016" y="336"/>
                    </a:lnTo>
                    <a:lnTo>
                      <a:pt x="1048" y="360"/>
                    </a:lnTo>
                    <a:lnTo>
                      <a:pt x="1112" y="368"/>
                    </a:lnTo>
                    <a:lnTo>
                      <a:pt x="1160" y="392"/>
                    </a:lnTo>
                    <a:lnTo>
                      <a:pt x="1208" y="440"/>
                    </a:lnTo>
                    <a:lnTo>
                      <a:pt x="1232" y="440"/>
                    </a:lnTo>
                    <a:lnTo>
                      <a:pt x="1232" y="480"/>
                    </a:lnTo>
                    <a:lnTo>
                      <a:pt x="1248" y="520"/>
                    </a:lnTo>
                    <a:lnTo>
                      <a:pt x="1272" y="568"/>
                    </a:lnTo>
                  </a:path>
                </a:pathLst>
              </a:custGeom>
              <a:grpFill/>
              <a:ln w="127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  <p:sp>
            <p:nvSpPr>
              <p:cNvPr id="91" name="Freeform 37"/>
              <p:cNvSpPr>
                <a:spLocks/>
              </p:cNvSpPr>
              <p:nvPr/>
            </p:nvSpPr>
            <p:spPr bwMode="invGray">
              <a:xfrm>
                <a:off x="6761163" y="4752975"/>
                <a:ext cx="242887" cy="454025"/>
              </a:xfrm>
              <a:custGeom>
                <a:avLst/>
                <a:gdLst/>
                <a:ahLst/>
                <a:cxnLst>
                  <a:cxn ang="0">
                    <a:pos x="24" y="232"/>
                  </a:cxn>
                  <a:cxn ang="0">
                    <a:pos x="32" y="248"/>
                  </a:cxn>
                  <a:cxn ang="0">
                    <a:pos x="56" y="256"/>
                  </a:cxn>
                  <a:cxn ang="0">
                    <a:pos x="64" y="224"/>
                  </a:cxn>
                  <a:cxn ang="0">
                    <a:pos x="104" y="184"/>
                  </a:cxn>
                  <a:cxn ang="0">
                    <a:pos x="104" y="128"/>
                  </a:cxn>
                  <a:cxn ang="0">
                    <a:pos x="120" y="96"/>
                  </a:cxn>
                  <a:cxn ang="0">
                    <a:pos x="128" y="72"/>
                  </a:cxn>
                  <a:cxn ang="0">
                    <a:pos x="112" y="56"/>
                  </a:cxn>
                  <a:cxn ang="0">
                    <a:pos x="104" y="0"/>
                  </a:cxn>
                  <a:cxn ang="0">
                    <a:pos x="64" y="24"/>
                  </a:cxn>
                  <a:cxn ang="0">
                    <a:pos x="48" y="24"/>
                  </a:cxn>
                  <a:cxn ang="0">
                    <a:pos x="56" y="40"/>
                  </a:cxn>
                  <a:cxn ang="0">
                    <a:pos x="24" y="72"/>
                  </a:cxn>
                  <a:cxn ang="0">
                    <a:pos x="24" y="112"/>
                  </a:cxn>
                  <a:cxn ang="0">
                    <a:pos x="0" y="136"/>
                  </a:cxn>
                  <a:cxn ang="0">
                    <a:pos x="8" y="168"/>
                  </a:cxn>
                  <a:cxn ang="0">
                    <a:pos x="16" y="224"/>
                  </a:cxn>
                  <a:cxn ang="0">
                    <a:pos x="24" y="232"/>
                  </a:cxn>
                </a:cxnLst>
                <a:rect l="0" t="0" r="r" b="b"/>
                <a:pathLst>
                  <a:path w="129" h="257">
                    <a:moveTo>
                      <a:pt x="24" y="232"/>
                    </a:moveTo>
                    <a:lnTo>
                      <a:pt x="32" y="248"/>
                    </a:lnTo>
                    <a:lnTo>
                      <a:pt x="56" y="256"/>
                    </a:lnTo>
                    <a:lnTo>
                      <a:pt x="64" y="224"/>
                    </a:lnTo>
                    <a:lnTo>
                      <a:pt x="104" y="184"/>
                    </a:lnTo>
                    <a:lnTo>
                      <a:pt x="104" y="128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12" y="56"/>
                    </a:lnTo>
                    <a:lnTo>
                      <a:pt x="104" y="0"/>
                    </a:lnTo>
                    <a:lnTo>
                      <a:pt x="64" y="24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0" y="136"/>
                    </a:lnTo>
                    <a:lnTo>
                      <a:pt x="8" y="168"/>
                    </a:lnTo>
                    <a:lnTo>
                      <a:pt x="16" y="224"/>
                    </a:lnTo>
                    <a:lnTo>
                      <a:pt x="24" y="232"/>
                    </a:lnTo>
                  </a:path>
                </a:pathLst>
              </a:custGeom>
              <a:grpFill/>
              <a:ln w="25400" cap="rnd" cmpd="sng">
                <a:noFill/>
                <a:prstDash val="solid"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p3d extrusionH="114300" prstMaterial="matte">
                <a:bevelT w="12700" h="63500" prst="coolSlant"/>
                <a:bevelB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1000">
                  <a:ea typeface="宋体" charset="-122"/>
                </a:endParaRPr>
              </a:p>
            </p:txBody>
          </p:sp>
        </p:grpSp>
        <p:grpSp>
          <p:nvGrpSpPr>
            <p:cNvPr id="5" name="组合 164"/>
            <p:cNvGrpSpPr/>
            <p:nvPr/>
          </p:nvGrpSpPr>
          <p:grpSpPr>
            <a:xfrm>
              <a:off x="3852862" y="1939926"/>
              <a:ext cx="4193544" cy="4438200"/>
              <a:chOff x="3852862" y="1939926"/>
              <a:chExt cx="4193544" cy="44382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116388" y="4579938"/>
                <a:ext cx="107950" cy="1079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84700" y="469265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73513" y="558800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584700" y="5213350"/>
                <a:ext cx="107950" cy="10953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0" name="TextBox 70"/>
              <p:cNvSpPr txBox="1">
                <a:spLocks noChangeArrowheads="1"/>
              </p:cNvSpPr>
              <p:nvPr/>
            </p:nvSpPr>
            <p:spPr bwMode="auto">
              <a:xfrm>
                <a:off x="3852862" y="5627688"/>
                <a:ext cx="647130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err="1" smtClean="0">
                    <a:latin typeface="Calibri" pitchFamily="34" charset="0"/>
                    <a:ea typeface="华文细黑" panose="02010600040101010101" pitchFamily="2" charset="-122"/>
                  </a:rPr>
                  <a:t>Kuming</a:t>
                </a:r>
                <a:endParaRPr lang="en-US" altLang="zh-CN" sz="1000" b="1" dirty="0" smtClean="0">
                  <a:latin typeface="Calibri" pitchFamily="34" charset="0"/>
                  <a:ea typeface="华文细黑" panose="02010600040101010101" pitchFamily="2" charset="-122"/>
                </a:endParaRP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昆明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84813" y="504507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00713" y="464661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970588" y="5037138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510213" y="5783263"/>
                <a:ext cx="107950" cy="1063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972050" y="572452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318250" y="5345113"/>
                <a:ext cx="107950" cy="1063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35738" y="486727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56400" y="4783138"/>
                <a:ext cx="107950" cy="1095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192838" y="454342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511800" y="4027488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413375" y="357187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738813" y="350520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942013" y="3227388"/>
                <a:ext cx="107950" cy="1079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132513" y="369570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6067425" y="3362325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781800" y="2860675"/>
                <a:ext cx="107950" cy="10953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816725" y="3136900"/>
                <a:ext cx="107950" cy="10953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019925" y="255270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7321550" y="2022475"/>
                <a:ext cx="107950" cy="10953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268913" y="2960688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864100" y="4114800"/>
                <a:ext cx="107950" cy="10795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32" name="TextBox 92"/>
              <p:cNvSpPr txBox="1">
                <a:spLocks noChangeArrowheads="1"/>
              </p:cNvSpPr>
              <p:nvPr/>
            </p:nvSpPr>
            <p:spPr bwMode="auto">
              <a:xfrm>
                <a:off x="5556025" y="4689476"/>
                <a:ext cx="600150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Wuhan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武汉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3" name="TextBox 97"/>
              <p:cNvSpPr txBox="1">
                <a:spLocks noChangeArrowheads="1"/>
              </p:cNvSpPr>
              <p:nvPr/>
            </p:nvSpPr>
            <p:spPr bwMode="auto">
              <a:xfrm>
                <a:off x="4644008" y="5808663"/>
                <a:ext cx="580455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Nanning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南宁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486525" y="4487863"/>
                <a:ext cx="107950" cy="1095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35" name="TextBox 100"/>
              <p:cNvSpPr txBox="1">
                <a:spLocks noChangeArrowheads="1"/>
              </p:cNvSpPr>
              <p:nvPr/>
            </p:nvSpPr>
            <p:spPr bwMode="auto">
              <a:xfrm>
                <a:off x="6457950" y="4194175"/>
                <a:ext cx="562322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Nanjing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南京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6" name="TextBox 101"/>
              <p:cNvSpPr txBox="1">
                <a:spLocks noChangeArrowheads="1"/>
              </p:cNvSpPr>
              <p:nvPr/>
            </p:nvSpPr>
            <p:spPr bwMode="auto">
              <a:xfrm>
                <a:off x="6587730" y="4847584"/>
                <a:ext cx="712688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Hangzhou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杭州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7" name="TextBox 102"/>
              <p:cNvSpPr txBox="1">
                <a:spLocks noChangeArrowheads="1"/>
              </p:cNvSpPr>
              <p:nvPr/>
            </p:nvSpPr>
            <p:spPr bwMode="auto">
              <a:xfrm>
                <a:off x="6852825" y="4549188"/>
                <a:ext cx="815678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Shanghai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上海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8" name="TextBox 104"/>
              <p:cNvSpPr txBox="1">
                <a:spLocks noChangeArrowheads="1"/>
              </p:cNvSpPr>
              <p:nvPr/>
            </p:nvSpPr>
            <p:spPr bwMode="auto">
              <a:xfrm>
                <a:off x="5364088" y="4088105"/>
                <a:ext cx="792088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Zhengzhou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郑州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39" name="TextBox 105"/>
              <p:cNvSpPr txBox="1">
                <a:spLocks noChangeArrowheads="1"/>
              </p:cNvSpPr>
              <p:nvPr/>
            </p:nvSpPr>
            <p:spPr bwMode="auto">
              <a:xfrm>
                <a:off x="4769792" y="4170363"/>
                <a:ext cx="522288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</a:rPr>
                  <a:t>Xi'an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西安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0" name="TextBox 106"/>
              <p:cNvSpPr txBox="1">
                <a:spLocks noChangeArrowheads="1"/>
              </p:cNvSpPr>
              <p:nvPr/>
            </p:nvSpPr>
            <p:spPr bwMode="auto">
              <a:xfrm>
                <a:off x="5076056" y="3656013"/>
                <a:ext cx="648072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Taiyuan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太原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1" name="TextBox 109"/>
              <p:cNvSpPr txBox="1">
                <a:spLocks noChangeArrowheads="1"/>
              </p:cNvSpPr>
              <p:nvPr/>
            </p:nvSpPr>
            <p:spPr bwMode="auto">
              <a:xfrm>
                <a:off x="6156176" y="3255963"/>
                <a:ext cx="490687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Tianjin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天津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2" name="TextBox 112"/>
              <p:cNvSpPr txBox="1">
                <a:spLocks noChangeArrowheads="1"/>
              </p:cNvSpPr>
              <p:nvPr/>
            </p:nvSpPr>
            <p:spPr bwMode="auto">
              <a:xfrm>
                <a:off x="7110972" y="2430643"/>
                <a:ext cx="935434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Changchun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长春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3" name="TextBox 113"/>
              <p:cNvSpPr txBox="1">
                <a:spLocks noChangeArrowheads="1"/>
              </p:cNvSpPr>
              <p:nvPr/>
            </p:nvSpPr>
            <p:spPr bwMode="auto">
              <a:xfrm>
                <a:off x="7445375" y="1939926"/>
                <a:ext cx="523875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Harbin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哈尔滨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4" name="TextBox 114"/>
              <p:cNvSpPr txBox="1">
                <a:spLocks noChangeArrowheads="1"/>
              </p:cNvSpPr>
              <p:nvPr/>
            </p:nvSpPr>
            <p:spPr bwMode="auto">
              <a:xfrm>
                <a:off x="4837113" y="3017838"/>
                <a:ext cx="663575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err="1" smtClean="0">
                    <a:latin typeface="Calibri" pitchFamily="34" charset="0"/>
                    <a:ea typeface="华文细黑" panose="02010600040101010101" pitchFamily="2" charset="-122"/>
                  </a:rPr>
                  <a:t>Huhhot</a:t>
                </a:r>
                <a:endParaRPr lang="en-US" altLang="zh-CN" sz="1000" b="1" dirty="0" smtClean="0">
                  <a:latin typeface="Calibri" pitchFamily="34" charset="0"/>
                  <a:ea typeface="华文细黑" panose="02010600040101010101" pitchFamily="2" charset="-122"/>
                </a:endParaRP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呼和浩特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5" name="TextBox 159"/>
              <p:cNvSpPr txBox="1">
                <a:spLocks noChangeArrowheads="1"/>
              </p:cNvSpPr>
              <p:nvPr/>
            </p:nvSpPr>
            <p:spPr bwMode="auto">
              <a:xfrm>
                <a:off x="4318447" y="4725144"/>
                <a:ext cx="757609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Chongqing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重庆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TextBox 160"/>
              <p:cNvSpPr txBox="1">
                <a:spLocks noChangeArrowheads="1"/>
              </p:cNvSpPr>
              <p:nvPr/>
            </p:nvSpPr>
            <p:spPr bwMode="auto">
              <a:xfrm>
                <a:off x="4481512" y="5284788"/>
                <a:ext cx="594543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Guiyang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贵阳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740400" y="5708650"/>
                <a:ext cx="107950" cy="10953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/>
              </a:p>
            </p:txBody>
          </p:sp>
          <p:sp>
            <p:nvSpPr>
              <p:cNvPr id="48" name="TextBox 170"/>
              <p:cNvSpPr txBox="1">
                <a:spLocks noChangeArrowheads="1"/>
              </p:cNvSpPr>
              <p:nvPr/>
            </p:nvSpPr>
            <p:spPr bwMode="auto">
              <a:xfrm>
                <a:off x="5652120" y="5816296"/>
                <a:ext cx="734541" cy="257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Shenzhen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9" name="TextBox 93"/>
              <p:cNvSpPr txBox="1">
                <a:spLocks noChangeArrowheads="1"/>
              </p:cNvSpPr>
              <p:nvPr/>
            </p:nvSpPr>
            <p:spPr bwMode="auto">
              <a:xfrm>
                <a:off x="5076056" y="5048250"/>
                <a:ext cx="656407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Changsha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长沙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0" name="TextBox 96"/>
              <p:cNvSpPr txBox="1">
                <a:spLocks noChangeArrowheads="1"/>
              </p:cNvSpPr>
              <p:nvPr/>
            </p:nvSpPr>
            <p:spPr bwMode="auto">
              <a:xfrm>
                <a:off x="5148064" y="5960313"/>
                <a:ext cx="792088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Guangzhou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广州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1" name="TextBox 65"/>
              <p:cNvSpPr txBox="1">
                <a:spLocks noChangeArrowheads="1"/>
              </p:cNvSpPr>
              <p:nvPr/>
            </p:nvSpPr>
            <p:spPr bwMode="auto">
              <a:xfrm>
                <a:off x="3890465" y="4581128"/>
                <a:ext cx="681535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Chengdu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成都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2" name="TextBox 98"/>
              <p:cNvSpPr txBox="1">
                <a:spLocks noChangeArrowheads="1"/>
              </p:cNvSpPr>
              <p:nvPr/>
            </p:nvSpPr>
            <p:spPr bwMode="auto">
              <a:xfrm>
                <a:off x="6008688" y="4602163"/>
                <a:ext cx="349250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Hefei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合肥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TextBox 107"/>
              <p:cNvSpPr txBox="1">
                <a:spLocks noChangeArrowheads="1"/>
              </p:cNvSpPr>
              <p:nvPr/>
            </p:nvSpPr>
            <p:spPr bwMode="auto">
              <a:xfrm>
                <a:off x="5616574" y="3549650"/>
                <a:ext cx="1259681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Shijiazhuang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石家庄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4" name="TextBox 103"/>
              <p:cNvSpPr txBox="1">
                <a:spLocks noChangeArrowheads="1"/>
              </p:cNvSpPr>
              <p:nvPr/>
            </p:nvSpPr>
            <p:spPr bwMode="auto">
              <a:xfrm>
                <a:off x="6053138" y="3732213"/>
                <a:ext cx="535086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Jinan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济南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5" name="TextBox 108"/>
              <p:cNvSpPr txBox="1">
                <a:spLocks noChangeArrowheads="1"/>
              </p:cNvSpPr>
              <p:nvPr/>
            </p:nvSpPr>
            <p:spPr bwMode="auto">
              <a:xfrm>
                <a:off x="5796136" y="2935977"/>
                <a:ext cx="673199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Beijing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北京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6" name="TextBox 111"/>
              <p:cNvSpPr txBox="1">
                <a:spLocks noChangeArrowheads="1"/>
              </p:cNvSpPr>
              <p:nvPr/>
            </p:nvSpPr>
            <p:spPr bwMode="auto">
              <a:xfrm>
                <a:off x="6927424" y="3102032"/>
                <a:ext cx="633561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Dalian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大连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7" name="TextBox 110"/>
              <p:cNvSpPr txBox="1">
                <a:spLocks noChangeArrowheads="1"/>
              </p:cNvSpPr>
              <p:nvPr/>
            </p:nvSpPr>
            <p:spPr bwMode="auto">
              <a:xfrm>
                <a:off x="6899275" y="2763838"/>
                <a:ext cx="769069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Shenyang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沈阳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8" name="TextBox 94"/>
              <p:cNvSpPr txBox="1">
                <a:spLocks noChangeArrowheads="1"/>
              </p:cNvSpPr>
              <p:nvPr/>
            </p:nvSpPr>
            <p:spPr bwMode="auto">
              <a:xfrm>
                <a:off x="5881688" y="5092700"/>
                <a:ext cx="706536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Nanchang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南昌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59" name="TextBox 95"/>
              <p:cNvSpPr txBox="1">
                <a:spLocks noChangeArrowheads="1"/>
              </p:cNvSpPr>
              <p:nvPr/>
            </p:nvSpPr>
            <p:spPr bwMode="auto">
              <a:xfrm>
                <a:off x="6194424" y="5430838"/>
                <a:ext cx="753839" cy="417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Fuzhou</a:t>
                </a:r>
              </a:p>
              <a:p>
                <a:pPr eaLnBrk="1" hangingPunct="1"/>
                <a:r>
                  <a:rPr lang="zh-CN" altLang="en-US" sz="1000" b="1" dirty="0" smtClean="0">
                    <a:latin typeface="Calibri" pitchFamily="34" charset="0"/>
                    <a:ea typeface="华文细黑" panose="02010600040101010101" pitchFamily="2" charset="-122"/>
                  </a:rPr>
                  <a:t>福州</a:t>
                </a:r>
                <a:endParaRPr lang="zh-CN" altLang="en-US" sz="1000" b="1" dirty="0">
                  <a:latin typeface="Calibri" pitchFamily="34" charset="0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92" name="矩形 91"/>
          <p:cNvSpPr/>
          <p:nvPr/>
        </p:nvSpPr>
        <p:spPr>
          <a:xfrm>
            <a:off x="70642" y="3899960"/>
            <a:ext cx="2013643" cy="2639866"/>
          </a:xfrm>
          <a:prstGeom prst="rect">
            <a:avLst/>
          </a:prstGeom>
          <a:solidFill>
            <a:schemeClr val="bg1">
              <a:alpha val="61961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8984" y="1052737"/>
            <a:ext cx="2024254" cy="2778702"/>
          </a:xfrm>
          <a:prstGeom prst="rect">
            <a:avLst/>
          </a:prstGeom>
          <a:solidFill>
            <a:schemeClr val="bg1">
              <a:alpha val="61961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37562" y="5219893"/>
            <a:ext cx="4328752" cy="1334401"/>
          </a:xfrm>
          <a:prstGeom prst="rect">
            <a:avLst/>
          </a:prstGeom>
          <a:solidFill>
            <a:srgbClr val="D9D9D9">
              <a:alpha val="61961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45494" y="1052737"/>
            <a:ext cx="1932727" cy="2778702"/>
          </a:xfrm>
          <a:prstGeom prst="rect">
            <a:avLst/>
          </a:prstGeom>
          <a:solidFill>
            <a:schemeClr val="bg1">
              <a:alpha val="61961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6337" y="3920045"/>
            <a:ext cx="1997948" cy="239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轨道交通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23524" y="1407995"/>
            <a:ext cx="1288591" cy="1109230"/>
            <a:chOff x="455373" y="4511831"/>
            <a:chExt cx="1288591" cy="1109230"/>
          </a:xfrm>
        </p:grpSpPr>
        <p:grpSp>
          <p:nvGrpSpPr>
            <p:cNvPr id="98" name="组合 221"/>
            <p:cNvGrpSpPr/>
            <p:nvPr/>
          </p:nvGrpSpPr>
          <p:grpSpPr>
            <a:xfrm>
              <a:off x="455373" y="4511831"/>
              <a:ext cx="1288591" cy="1094010"/>
              <a:chOff x="2120266" y="4929143"/>
              <a:chExt cx="2190798" cy="1859978"/>
            </a:xfrm>
          </p:grpSpPr>
          <p:pic>
            <p:nvPicPr>
              <p:cNvPr id="10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34667" y="4929143"/>
                <a:ext cx="2176397" cy="4094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1" name="矩形 1"/>
              <p:cNvSpPr>
                <a:spLocks noChangeArrowheads="1"/>
              </p:cNvSpPr>
              <p:nvPr/>
            </p:nvSpPr>
            <p:spPr bwMode="auto">
              <a:xfrm>
                <a:off x="2120266" y="5247676"/>
                <a:ext cx="2179478" cy="586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30000"/>
                  </a:lnSpc>
                </a:pPr>
                <a:r>
                  <a:rPr kumimoji="1" lang="zh-CN" altLang="en-US" sz="1200" b="1" dirty="0" smtClean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纳威司达发动机</a:t>
                </a:r>
                <a:endParaRPr kumimoji="1" lang="en-US" altLang="zh-CN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</p:txBody>
          </p:sp>
          <p:pic>
            <p:nvPicPr>
              <p:cNvPr id="102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2842" y="5669856"/>
                <a:ext cx="1496050" cy="1119265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99" name="矩形 98"/>
            <p:cNvSpPr/>
            <p:nvPr/>
          </p:nvSpPr>
          <p:spPr>
            <a:xfrm>
              <a:off x="455568" y="4511832"/>
              <a:ext cx="1288396" cy="11092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90285" y="2598196"/>
            <a:ext cx="1415772" cy="1147154"/>
            <a:chOff x="377463" y="5373216"/>
            <a:chExt cx="1415772" cy="1147154"/>
          </a:xfrm>
        </p:grpSpPr>
        <p:grpSp>
          <p:nvGrpSpPr>
            <p:cNvPr id="104" name="组合 215"/>
            <p:cNvGrpSpPr/>
            <p:nvPr/>
          </p:nvGrpSpPr>
          <p:grpSpPr>
            <a:xfrm>
              <a:off x="377463" y="5373216"/>
              <a:ext cx="1415772" cy="1092246"/>
              <a:chOff x="300064" y="4125081"/>
              <a:chExt cx="2243555" cy="1730868"/>
            </a:xfrm>
          </p:grpSpPr>
          <p:grpSp>
            <p:nvGrpSpPr>
              <p:cNvPr id="106" name="组合 212"/>
              <p:cNvGrpSpPr/>
              <p:nvPr/>
            </p:nvGrpSpPr>
            <p:grpSpPr>
              <a:xfrm>
                <a:off x="300064" y="4535253"/>
                <a:ext cx="2243555" cy="1320696"/>
                <a:chOff x="300064" y="4535253"/>
                <a:chExt cx="2243555" cy="1320696"/>
              </a:xfrm>
            </p:grpSpPr>
            <p:sp>
              <p:nvSpPr>
                <p:cNvPr id="108" name="矩形 1"/>
                <p:cNvSpPr>
                  <a:spLocks noChangeArrowheads="1"/>
                </p:cNvSpPr>
                <p:nvPr/>
              </p:nvSpPr>
              <p:spPr bwMode="auto">
                <a:xfrm>
                  <a:off x="300064" y="4535253"/>
                  <a:ext cx="2243555" cy="5267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200" b="1" dirty="0">
                      <a:solidFill>
                        <a:srgbClr val="008000"/>
                      </a:solidFill>
                      <a:latin typeface="微软雅黑"/>
                      <a:ea typeface="微软雅黑"/>
                      <a:cs typeface="Times New Roman" pitchFamily="18" charset="0"/>
                    </a:rPr>
                    <a:t>宇通</a:t>
                  </a:r>
                  <a:r>
                    <a:rPr kumimoji="1" lang="zh-CN" altLang="en-US" sz="1200" b="1" dirty="0" smtClean="0">
                      <a:solidFill>
                        <a:srgbClr val="008000"/>
                      </a:solidFill>
                      <a:latin typeface="微软雅黑"/>
                      <a:ea typeface="微软雅黑"/>
                      <a:cs typeface="Times New Roman" pitchFamily="18" charset="0"/>
                    </a:rPr>
                    <a:t>精</a:t>
                  </a:r>
                  <a:r>
                    <a:rPr kumimoji="1" lang="zh-CN" altLang="en-US" sz="1200" b="1" dirty="0">
                      <a:solidFill>
                        <a:srgbClr val="008000"/>
                      </a:solidFill>
                      <a:latin typeface="微软雅黑"/>
                      <a:ea typeface="微软雅黑"/>
                      <a:cs typeface="Times New Roman" pitchFamily="18" charset="0"/>
                    </a:rPr>
                    <a:t>益</a:t>
                  </a:r>
                  <a:r>
                    <a:rPr kumimoji="1" lang="zh-CN" altLang="en-US" sz="1200" b="1" dirty="0" smtClean="0">
                      <a:solidFill>
                        <a:srgbClr val="008000"/>
                      </a:solidFill>
                      <a:latin typeface="微软雅黑"/>
                      <a:ea typeface="微软雅黑"/>
                      <a:cs typeface="Times New Roman" pitchFamily="18" charset="0"/>
                    </a:rPr>
                    <a:t>达零部件</a:t>
                  </a:r>
                  <a:endParaRPr kumimoji="1" lang="en-US" altLang="zh-CN" sz="1200" b="1" dirty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endParaRPr>
                </a:p>
              </p:txBody>
            </p:sp>
            <p:pic>
              <p:nvPicPr>
                <p:cNvPr id="109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128" y="5079760"/>
                  <a:ext cx="1557137" cy="7761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851" y="4125081"/>
                <a:ext cx="1954226" cy="463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5" name="矩形 104"/>
            <p:cNvSpPr/>
            <p:nvPr/>
          </p:nvSpPr>
          <p:spPr>
            <a:xfrm>
              <a:off x="410141" y="5375759"/>
              <a:ext cx="1288396" cy="114461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矩形 109"/>
          <p:cNvSpPr/>
          <p:nvPr/>
        </p:nvSpPr>
        <p:spPr>
          <a:xfrm>
            <a:off x="7045494" y="1058062"/>
            <a:ext cx="1932727" cy="287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重型装备</a:t>
            </a:r>
          </a:p>
        </p:txBody>
      </p:sp>
      <p:sp>
        <p:nvSpPr>
          <p:cNvPr id="111" name="矩形 110"/>
          <p:cNvSpPr/>
          <p:nvPr/>
        </p:nvSpPr>
        <p:spPr>
          <a:xfrm>
            <a:off x="2323749" y="1047931"/>
            <a:ext cx="4342565" cy="1497323"/>
          </a:xfrm>
          <a:prstGeom prst="rect">
            <a:avLst/>
          </a:prstGeom>
          <a:solidFill>
            <a:schemeClr val="bg1">
              <a:alpha val="61961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7050692" y="3910142"/>
            <a:ext cx="1930641" cy="2646777"/>
            <a:chOff x="7017725" y="3910142"/>
            <a:chExt cx="1930641" cy="2646777"/>
          </a:xfrm>
        </p:grpSpPr>
        <p:sp>
          <p:nvSpPr>
            <p:cNvPr id="113" name="矩形 112"/>
            <p:cNvSpPr/>
            <p:nvPr/>
          </p:nvSpPr>
          <p:spPr>
            <a:xfrm>
              <a:off x="7017725" y="3910142"/>
              <a:ext cx="1930641" cy="2646777"/>
            </a:xfrm>
            <a:prstGeom prst="rect">
              <a:avLst/>
            </a:prstGeom>
            <a:solidFill>
              <a:schemeClr val="bg1">
                <a:alpha val="61961"/>
              </a:schemeClr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7046752" y="3935944"/>
              <a:ext cx="1898501" cy="235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工程机械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340735" y="4209954"/>
            <a:ext cx="1361678" cy="1122423"/>
            <a:chOff x="7570554" y="4001049"/>
            <a:chExt cx="1361678" cy="1122423"/>
          </a:xfrm>
        </p:grpSpPr>
        <p:sp>
          <p:nvSpPr>
            <p:cNvPr id="116" name="矩形 115"/>
            <p:cNvSpPr/>
            <p:nvPr/>
          </p:nvSpPr>
          <p:spPr>
            <a:xfrm>
              <a:off x="7570554" y="4001049"/>
              <a:ext cx="1361678" cy="11224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7" name="Picture 60" descr="C:\Users\Administrator\Desktop\b2b_20100926111721475800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23993" y="4593786"/>
              <a:ext cx="994610" cy="494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62" descr="E:\Alina\company file\关于 logo\客户logo\客户图标\81ok_2011832050299733 副本副本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67049" y="4030860"/>
              <a:ext cx="411563" cy="479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" name="TextBox 2"/>
            <p:cNvSpPr txBox="1">
              <a:spLocks noChangeArrowheads="1"/>
            </p:cNvSpPr>
            <p:nvPr/>
          </p:nvSpPr>
          <p:spPr bwMode="auto">
            <a:xfrm>
              <a:off x="8053538" y="4104545"/>
              <a:ext cx="808575" cy="33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三一重工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346125" y="5373212"/>
            <a:ext cx="1424796" cy="1154742"/>
            <a:chOff x="7301694" y="5415821"/>
            <a:chExt cx="1424796" cy="1154742"/>
          </a:xfrm>
        </p:grpSpPr>
        <p:sp>
          <p:nvSpPr>
            <p:cNvPr id="121" name="矩形 120"/>
            <p:cNvSpPr/>
            <p:nvPr/>
          </p:nvSpPr>
          <p:spPr>
            <a:xfrm>
              <a:off x="7301694" y="5415821"/>
              <a:ext cx="1374761" cy="11547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7383839" y="5424616"/>
              <a:ext cx="1342651" cy="1085162"/>
              <a:chOff x="6804850" y="3618495"/>
              <a:chExt cx="1345858" cy="1085162"/>
            </a:xfrm>
          </p:grpSpPr>
          <p:sp>
            <p:nvSpPr>
              <p:cNvPr id="123" name="矩形 81"/>
              <p:cNvSpPr>
                <a:spLocks noChangeArrowheads="1"/>
              </p:cNvSpPr>
              <p:nvPr/>
            </p:nvSpPr>
            <p:spPr bwMode="auto">
              <a:xfrm>
                <a:off x="7307526" y="3618495"/>
                <a:ext cx="843182" cy="567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200" b="1" dirty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柳工机械</a:t>
                </a:r>
                <a:endParaRPr kumimoji="1" lang="en-US" altLang="zh-CN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sz="800" dirty="0">
                    <a:latin typeface="微软雅黑"/>
                    <a:ea typeface="微软雅黑"/>
                    <a:cs typeface="Times New Roman" pitchFamily="18" charset="0"/>
                  </a:rPr>
                  <a:t>12</a:t>
                </a:r>
                <a:r>
                  <a:rPr kumimoji="1" lang="zh-CN" altLang="en-US" sz="800" dirty="0">
                    <a:latin typeface="微软雅黑"/>
                    <a:ea typeface="微软雅黑"/>
                    <a:cs typeface="Times New Roman" pitchFamily="18" charset="0"/>
                  </a:rPr>
                  <a:t>大系列</a:t>
                </a:r>
                <a:endParaRPr kumimoji="1" lang="en-US" altLang="zh-CN" sz="800" dirty="0"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sz="800" dirty="0">
                    <a:latin typeface="微软雅黑"/>
                    <a:ea typeface="微软雅黑"/>
                    <a:cs typeface="Times New Roman" pitchFamily="18" charset="0"/>
                  </a:rPr>
                  <a:t>百余种机型</a:t>
                </a:r>
              </a:p>
            </p:txBody>
          </p:sp>
          <p:pic>
            <p:nvPicPr>
              <p:cNvPr id="124" name="Picture 46" descr="C:\Users\epic\Desktop\brand-171246-31425407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6804850" y="3692789"/>
                <a:ext cx="577591" cy="3719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5" name="Picture 45" descr="C:\Users\epic\Desktop\0f7c27db4e5f2d506289425605ad7645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6842456" y="4221389"/>
                <a:ext cx="1051554" cy="48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26" name="组合 1"/>
          <p:cNvGrpSpPr>
            <a:grpSpLocks/>
          </p:cNvGrpSpPr>
          <p:nvPr/>
        </p:nvGrpSpPr>
        <p:grpSpPr bwMode="auto">
          <a:xfrm>
            <a:off x="7416807" y="1418912"/>
            <a:ext cx="1290697" cy="994878"/>
            <a:chOff x="6750245" y="1250462"/>
            <a:chExt cx="2455372" cy="1892616"/>
          </a:xfrm>
        </p:grpSpPr>
        <p:pic>
          <p:nvPicPr>
            <p:cNvPr id="127" name="Picture 42" descr="C:\Users\epic\Desktop\1928743_144241009701_2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750245" y="1339966"/>
              <a:ext cx="888641" cy="788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矩形 81"/>
            <p:cNvSpPr>
              <a:spLocks noChangeArrowheads="1"/>
            </p:cNvSpPr>
            <p:nvPr/>
          </p:nvSpPr>
          <p:spPr bwMode="auto">
            <a:xfrm>
              <a:off x="7622879" y="1250462"/>
              <a:ext cx="1582738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成飞工业</a:t>
              </a:r>
              <a:endParaRPr kumimoji="1" lang="en-US" altLang="zh-CN" sz="1200" b="1" dirty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zh-CN" sz="800" dirty="0"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kumimoji="1" lang="en-US" altLang="zh-CN" sz="800" dirty="0" smtClean="0">
                  <a:latin typeface="微软雅黑"/>
                  <a:ea typeface="微软雅黑"/>
                  <a:cs typeface="Times New Roman" pitchFamily="18" charset="0"/>
                </a:rPr>
                <a:t>4</a:t>
              </a:r>
              <a:r>
                <a:rPr kumimoji="1" lang="zh-CN" altLang="en-US" sz="800" dirty="0">
                  <a:latin typeface="微软雅黑"/>
                  <a:ea typeface="微软雅黑"/>
                  <a:cs typeface="Times New Roman" pitchFamily="18" charset="0"/>
                </a:rPr>
                <a:t>种机型</a:t>
              </a:r>
            </a:p>
          </p:txBody>
        </p:sp>
        <p:pic>
          <p:nvPicPr>
            <p:cNvPr id="129" name="Picture 43" descr="C:\Users\epic\Desktop\01303_319793479244170771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918623" y="2185563"/>
              <a:ext cx="1884245" cy="957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0" name="矩形 129"/>
          <p:cNvSpPr/>
          <p:nvPr/>
        </p:nvSpPr>
        <p:spPr>
          <a:xfrm>
            <a:off x="78712" y="1060161"/>
            <a:ext cx="2015301" cy="26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</a:t>
            </a:r>
          </a:p>
        </p:txBody>
      </p:sp>
      <p:grpSp>
        <p:nvGrpSpPr>
          <p:cNvPr id="131" name="组合 130"/>
          <p:cNvGrpSpPr/>
          <p:nvPr/>
        </p:nvGrpSpPr>
        <p:grpSpPr>
          <a:xfrm>
            <a:off x="434557" y="4227278"/>
            <a:ext cx="1311362" cy="1114631"/>
            <a:chOff x="2838375" y="1269824"/>
            <a:chExt cx="1311362" cy="1114631"/>
          </a:xfrm>
        </p:grpSpPr>
        <p:grpSp>
          <p:nvGrpSpPr>
            <p:cNvPr id="132" name="组合 229"/>
            <p:cNvGrpSpPr/>
            <p:nvPr/>
          </p:nvGrpSpPr>
          <p:grpSpPr>
            <a:xfrm>
              <a:off x="2962568" y="1295287"/>
              <a:ext cx="1187169" cy="1042634"/>
              <a:chOff x="777245" y="924636"/>
              <a:chExt cx="2388558" cy="2211849"/>
            </a:xfrm>
          </p:grpSpPr>
          <p:sp>
            <p:nvSpPr>
              <p:cNvPr id="134" name="矩形 82"/>
              <p:cNvSpPr>
                <a:spLocks noChangeArrowheads="1"/>
              </p:cNvSpPr>
              <p:nvPr/>
            </p:nvSpPr>
            <p:spPr bwMode="auto">
              <a:xfrm>
                <a:off x="1532664" y="928881"/>
                <a:ext cx="1633139" cy="89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200" b="1" dirty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太原</a:t>
                </a:r>
                <a:r>
                  <a:rPr kumimoji="1" lang="zh-CN" altLang="en-US" sz="1200" b="1" dirty="0" smtClean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重工</a:t>
                </a:r>
                <a:endParaRPr kumimoji="1" lang="en-US" altLang="zh-CN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sz="800" dirty="0" smtClean="0">
                    <a:latin typeface="微软雅黑"/>
                    <a:ea typeface="微软雅黑"/>
                    <a:cs typeface="Times New Roman" pitchFamily="18" charset="0"/>
                  </a:rPr>
                  <a:t>轨道交通设备</a:t>
                </a:r>
                <a:endParaRPr kumimoji="1" lang="zh-CN" altLang="en-US" sz="800" dirty="0"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kumimoji="1" lang="en-US" altLang="zh-CN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</p:txBody>
          </p:sp>
          <p:pic>
            <p:nvPicPr>
              <p:cNvPr id="135" name="Picture 4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69" y="924636"/>
                <a:ext cx="953829" cy="925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" name="Picture 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45" y="2005244"/>
                <a:ext cx="2153213" cy="1131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" name="矩形 132"/>
            <p:cNvSpPr/>
            <p:nvPr/>
          </p:nvSpPr>
          <p:spPr>
            <a:xfrm>
              <a:off x="2838375" y="1269824"/>
              <a:ext cx="1294758" cy="111463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418933" y="5391636"/>
            <a:ext cx="1317060" cy="1106881"/>
            <a:chOff x="4619799" y="1413744"/>
            <a:chExt cx="1317060" cy="1106881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753" y="1421234"/>
              <a:ext cx="1191826" cy="269756"/>
            </a:xfrm>
            <a:prstGeom prst="rect">
              <a:avLst/>
            </a:prstGeom>
          </p:spPr>
        </p:pic>
        <p:sp>
          <p:nvSpPr>
            <p:cNvPr id="139" name="矩形 138"/>
            <p:cNvSpPr/>
            <p:nvPr/>
          </p:nvSpPr>
          <p:spPr>
            <a:xfrm>
              <a:off x="4653746" y="1413744"/>
              <a:ext cx="1283113" cy="110688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"/>
            <p:cNvSpPr>
              <a:spLocks noChangeArrowheads="1"/>
            </p:cNvSpPr>
            <p:nvPr/>
          </p:nvSpPr>
          <p:spPr bwMode="auto">
            <a:xfrm>
              <a:off x="4619799" y="1633225"/>
              <a:ext cx="1308371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 株洲时代新材料</a:t>
              </a:r>
              <a:endParaRPr kumimoji="1" lang="en-US" altLang="zh-CN" sz="1200" b="1" dirty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</p:txBody>
        </p:sp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81455" y="2039285"/>
              <a:ext cx="1222426" cy="438720"/>
            </a:xfrm>
            <a:prstGeom prst="rect">
              <a:avLst/>
            </a:prstGeom>
          </p:spPr>
        </p:pic>
      </p:grpSp>
      <p:sp>
        <p:nvSpPr>
          <p:cNvPr id="142" name="矩形 141"/>
          <p:cNvSpPr/>
          <p:nvPr/>
        </p:nvSpPr>
        <p:spPr>
          <a:xfrm>
            <a:off x="2336750" y="1061234"/>
            <a:ext cx="4329564" cy="26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汽车整车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2404915" y="5359231"/>
            <a:ext cx="1305880" cy="1144611"/>
            <a:chOff x="2664126" y="5589756"/>
            <a:chExt cx="1305880" cy="1144611"/>
          </a:xfrm>
        </p:grpSpPr>
        <p:pic>
          <p:nvPicPr>
            <p:cNvPr id="144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458" y="6236338"/>
              <a:ext cx="1247051" cy="477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矩形 81"/>
            <p:cNvSpPr>
              <a:spLocks noChangeArrowheads="1"/>
            </p:cNvSpPr>
            <p:nvPr/>
          </p:nvSpPr>
          <p:spPr bwMode="auto">
            <a:xfrm>
              <a:off x="2748406" y="5867807"/>
              <a:ext cx="1221600" cy="261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经纬纺织机械</a:t>
              </a:r>
              <a:endParaRPr kumimoji="1" lang="en-US" altLang="zh-CN" sz="1200" b="1" dirty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</p:txBody>
        </p:sp>
        <p:pic>
          <p:nvPicPr>
            <p:cNvPr id="146" name="Picture 2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26" y="5602820"/>
              <a:ext cx="1297727" cy="344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矩形 146"/>
            <p:cNvSpPr/>
            <p:nvPr/>
          </p:nvSpPr>
          <p:spPr>
            <a:xfrm>
              <a:off x="2673458" y="5589756"/>
              <a:ext cx="1288396" cy="114461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556161" y="1366284"/>
            <a:ext cx="1400813" cy="1116836"/>
            <a:chOff x="383469" y="1469254"/>
            <a:chExt cx="1400813" cy="1116836"/>
          </a:xfrm>
        </p:grpSpPr>
        <p:grpSp>
          <p:nvGrpSpPr>
            <p:cNvPr id="149" name="组合 3"/>
            <p:cNvGrpSpPr>
              <a:grpSpLocks/>
            </p:cNvGrpSpPr>
            <p:nvPr/>
          </p:nvGrpSpPr>
          <p:grpSpPr bwMode="auto">
            <a:xfrm>
              <a:off x="405667" y="1469254"/>
              <a:ext cx="1378615" cy="1072546"/>
              <a:chOff x="67593" y="1146220"/>
              <a:chExt cx="2556272" cy="1543627"/>
            </a:xfrm>
          </p:grpSpPr>
          <p:grpSp>
            <p:nvGrpSpPr>
              <p:cNvPr id="151" name="组合 64"/>
              <p:cNvGrpSpPr>
                <a:grpSpLocks/>
              </p:cNvGrpSpPr>
              <p:nvPr/>
            </p:nvGrpSpPr>
            <p:grpSpPr bwMode="auto">
              <a:xfrm>
                <a:off x="67593" y="2102535"/>
                <a:ext cx="2281543" cy="587312"/>
                <a:chOff x="1919229" y="3398263"/>
                <a:chExt cx="6053196" cy="1557950"/>
              </a:xfrm>
            </p:grpSpPr>
            <p:pic>
              <p:nvPicPr>
                <p:cNvPr id="154" name="Picture 5" descr="宾悦-2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1919229" y="3533389"/>
                  <a:ext cx="1847682" cy="13959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5" name="Picture 5" descr="江淮同悦组合1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3849811" y="3398263"/>
                  <a:ext cx="4122614" cy="1557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52" name="Picture 2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99265" y="1223967"/>
                <a:ext cx="865932" cy="643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3" name="矩形 81"/>
              <p:cNvSpPr>
                <a:spLocks noChangeArrowheads="1"/>
              </p:cNvSpPr>
              <p:nvPr/>
            </p:nvSpPr>
            <p:spPr bwMode="auto">
              <a:xfrm>
                <a:off x="840635" y="1146220"/>
                <a:ext cx="1783230" cy="925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lnSpc>
                    <a:spcPct val="130000"/>
                  </a:lnSpc>
                </a:pPr>
                <a:r>
                  <a:rPr kumimoji="1" lang="zh-CN" altLang="en-US" sz="1200" b="1" dirty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江淮</a:t>
                </a:r>
                <a:r>
                  <a:rPr kumimoji="1" lang="zh-CN" altLang="en-US" sz="1200" b="1" dirty="0" smtClean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汽车</a:t>
                </a:r>
                <a:endParaRPr kumimoji="1" lang="en-US" altLang="zh-CN" sz="1200" b="1" dirty="0">
                  <a:solidFill>
                    <a:srgbClr val="008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  <a:p>
                <a:pPr eaLnBrk="0" hangingPunct="0">
                  <a:lnSpc>
                    <a:spcPct val="130000"/>
                  </a:lnSpc>
                </a:pPr>
                <a:r>
                  <a:rPr kumimoji="1" lang="zh-CN" altLang="en-US" sz="800" dirty="0" smtClean="0">
                    <a:latin typeface="微软雅黑"/>
                    <a:ea typeface="微软雅黑"/>
                    <a:cs typeface="Times New Roman" pitchFamily="18" charset="0"/>
                  </a:rPr>
                  <a:t>多个生产基地，</a:t>
                </a:r>
                <a:endParaRPr kumimoji="1" lang="en-US" altLang="zh-CN" sz="800" dirty="0" smtClean="0"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 eaLnBrk="0" hangingPunct="0">
                  <a:lnSpc>
                    <a:spcPct val="130000"/>
                  </a:lnSpc>
                </a:pPr>
                <a:r>
                  <a:rPr kumimoji="1" lang="en-US" altLang="zh-CN" sz="800" dirty="0" smtClean="0">
                    <a:latin typeface="微软雅黑"/>
                    <a:ea typeface="微软雅黑"/>
                    <a:cs typeface="Times New Roman" pitchFamily="18" charset="0"/>
                  </a:rPr>
                  <a:t>6</a:t>
                </a:r>
                <a:r>
                  <a:rPr kumimoji="1" lang="zh-CN" altLang="en-US" sz="800" dirty="0" smtClean="0">
                    <a:latin typeface="微软雅黑"/>
                    <a:ea typeface="微软雅黑"/>
                    <a:cs typeface="Times New Roman" pitchFamily="18" charset="0"/>
                  </a:rPr>
                  <a:t>大平台</a:t>
                </a:r>
                <a:r>
                  <a:rPr kumimoji="1" lang="en-US" altLang="zh-CN" sz="800" dirty="0" smtClean="0">
                    <a:latin typeface="微软雅黑"/>
                    <a:ea typeface="微软雅黑"/>
                    <a:cs typeface="Times New Roman" pitchFamily="18" charset="0"/>
                  </a:rPr>
                  <a:t>8</a:t>
                </a:r>
                <a:r>
                  <a:rPr kumimoji="1" lang="zh-CN" altLang="en-US" sz="800" dirty="0" smtClean="0">
                    <a:latin typeface="微软雅黑"/>
                    <a:ea typeface="微软雅黑"/>
                    <a:cs typeface="Times New Roman" pitchFamily="18" charset="0"/>
                  </a:rPr>
                  <a:t>种车型</a:t>
                </a:r>
                <a:endParaRPr lang="zh-CN" altLang="en-US" sz="800" dirty="0">
                  <a:latin typeface="微软雅黑"/>
                  <a:ea typeface="微软雅黑"/>
                  <a:cs typeface="Times New Roman" pitchFamily="18" charset="0"/>
                </a:endParaRPr>
              </a:p>
            </p:txBody>
          </p:sp>
        </p:grpSp>
        <p:sp>
          <p:nvSpPr>
            <p:cNvPr id="150" name="矩形 149"/>
            <p:cNvSpPr/>
            <p:nvPr/>
          </p:nvSpPr>
          <p:spPr>
            <a:xfrm>
              <a:off x="383469" y="1471459"/>
              <a:ext cx="1281674" cy="111463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3918268" y="1363058"/>
            <a:ext cx="1220825" cy="1114631"/>
            <a:chOff x="384730" y="2852202"/>
            <a:chExt cx="1220825" cy="1114631"/>
          </a:xfrm>
        </p:grpSpPr>
        <p:grpSp>
          <p:nvGrpSpPr>
            <p:cNvPr id="157" name="组合 215"/>
            <p:cNvGrpSpPr/>
            <p:nvPr/>
          </p:nvGrpSpPr>
          <p:grpSpPr>
            <a:xfrm>
              <a:off x="429934" y="2924945"/>
              <a:ext cx="1137225" cy="1013317"/>
              <a:chOff x="44345" y="3479690"/>
              <a:chExt cx="1640541" cy="1265730"/>
            </a:xfrm>
          </p:grpSpPr>
          <p:pic>
            <p:nvPicPr>
              <p:cNvPr id="159" name="Picture 14" descr="A 拷贝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44345" y="4168447"/>
                <a:ext cx="1640541" cy="5769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0" name="Picture 44" descr="E:\市场推广\客户logo图\陕西重汽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42095" y="3501944"/>
                <a:ext cx="605388" cy="5789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1" name="矩形 1"/>
              <p:cNvSpPr>
                <a:spLocks noChangeArrowheads="1"/>
              </p:cNvSpPr>
              <p:nvPr/>
            </p:nvSpPr>
            <p:spPr bwMode="auto">
              <a:xfrm>
                <a:off x="675712" y="3479690"/>
                <a:ext cx="932386" cy="964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200" b="1" dirty="0" smtClean="0">
                    <a:solidFill>
                      <a:srgbClr val="008000"/>
                    </a:solidFill>
                    <a:latin typeface="微软雅黑"/>
                    <a:ea typeface="微软雅黑"/>
                    <a:cs typeface="Times New Roman" pitchFamily="18" charset="0"/>
                  </a:rPr>
                  <a:t>陕重汽</a:t>
                </a:r>
                <a:endParaRPr kumimoji="1" lang="en-US" altLang="zh-CN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sz="800" dirty="0" smtClean="0">
                    <a:latin typeface="微软雅黑"/>
                    <a:ea typeface="微软雅黑"/>
                    <a:cs typeface="Times New Roman" pitchFamily="18" charset="0"/>
                  </a:rPr>
                  <a:t>重型卡车</a:t>
                </a:r>
                <a:endParaRPr kumimoji="1" lang="en-US" altLang="zh-CN" sz="800" dirty="0">
                  <a:latin typeface="微软雅黑"/>
                  <a:ea typeface="微软雅黑"/>
                  <a:cs typeface="Times New Roman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kumimoji="1" lang="en-US" altLang="zh-CN" sz="14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endParaRPr>
              </a:p>
            </p:txBody>
          </p:sp>
        </p:grpSp>
        <p:sp>
          <p:nvSpPr>
            <p:cNvPr id="158" name="矩形 157"/>
            <p:cNvSpPr/>
            <p:nvPr/>
          </p:nvSpPr>
          <p:spPr>
            <a:xfrm>
              <a:off x="384730" y="2852202"/>
              <a:ext cx="1220825" cy="111463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2" name="矩形 161"/>
          <p:cNvSpPr/>
          <p:nvPr/>
        </p:nvSpPr>
        <p:spPr>
          <a:xfrm>
            <a:off x="7359717" y="1358784"/>
            <a:ext cx="1281674" cy="112351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/>
        </p:nvGrpSpPr>
        <p:grpSpPr>
          <a:xfrm>
            <a:off x="3815602" y="5367750"/>
            <a:ext cx="1217990" cy="1115359"/>
            <a:chOff x="3782635" y="5367750"/>
            <a:chExt cx="1217990" cy="1115359"/>
          </a:xfrm>
        </p:grpSpPr>
        <p:pic>
          <p:nvPicPr>
            <p:cNvPr id="164" name="图片 16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897" y="5367750"/>
              <a:ext cx="1208575" cy="304234"/>
            </a:xfrm>
            <a:prstGeom prst="rect">
              <a:avLst/>
            </a:prstGeom>
          </p:spPr>
        </p:pic>
        <p:sp>
          <p:nvSpPr>
            <p:cNvPr id="165" name="矩形 164"/>
            <p:cNvSpPr/>
            <p:nvPr/>
          </p:nvSpPr>
          <p:spPr>
            <a:xfrm>
              <a:off x="3782635" y="5373880"/>
              <a:ext cx="1198618" cy="11092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"/>
            <p:cNvSpPr>
              <a:spLocks noChangeArrowheads="1"/>
            </p:cNvSpPr>
            <p:nvPr/>
          </p:nvSpPr>
          <p:spPr bwMode="auto">
            <a:xfrm>
              <a:off x="3892629" y="5648706"/>
              <a:ext cx="1107996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青岛中集冷箱</a:t>
              </a:r>
              <a:endParaRPr kumimoji="1" lang="en-US" altLang="zh-CN" sz="1200" b="1" dirty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</p:txBody>
        </p:sp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98233" y="6017177"/>
              <a:ext cx="1200216" cy="449575"/>
            </a:xfrm>
            <a:prstGeom prst="rect">
              <a:avLst/>
            </a:prstGeom>
          </p:spPr>
        </p:pic>
      </p:grpSp>
      <p:grpSp>
        <p:nvGrpSpPr>
          <p:cNvPr id="168" name="组合 167"/>
          <p:cNvGrpSpPr/>
          <p:nvPr/>
        </p:nvGrpSpPr>
        <p:grpSpPr>
          <a:xfrm>
            <a:off x="5355191" y="1364800"/>
            <a:ext cx="1212477" cy="1114631"/>
            <a:chOff x="5213326" y="1364800"/>
            <a:chExt cx="1212477" cy="1114631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463" y="1424293"/>
              <a:ext cx="482841" cy="492822"/>
            </a:xfrm>
            <a:prstGeom prst="rect">
              <a:avLst/>
            </a:prstGeom>
          </p:spPr>
        </p:pic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19824" y="1977830"/>
              <a:ext cx="1155119" cy="495722"/>
            </a:xfrm>
            <a:prstGeom prst="rect">
              <a:avLst/>
            </a:prstGeom>
          </p:spPr>
        </p:pic>
        <p:sp>
          <p:nvSpPr>
            <p:cNvPr id="171" name="矩形 170"/>
            <p:cNvSpPr/>
            <p:nvPr/>
          </p:nvSpPr>
          <p:spPr>
            <a:xfrm>
              <a:off x="5213326" y="1364800"/>
              <a:ext cx="1170641" cy="111463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81"/>
            <p:cNvSpPr>
              <a:spLocks noChangeArrowheads="1"/>
            </p:cNvSpPr>
            <p:nvPr/>
          </p:nvSpPr>
          <p:spPr bwMode="auto">
            <a:xfrm>
              <a:off x="5630344" y="1497391"/>
              <a:ext cx="795459" cy="269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130000"/>
                </a:lnSpc>
              </a:pP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三环特汽</a:t>
              </a:r>
              <a:endParaRPr kumimoji="1" lang="en-US" altLang="zh-CN" sz="1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381302" y="2633895"/>
            <a:ext cx="1401481" cy="1123515"/>
            <a:chOff x="7348335" y="2633895"/>
            <a:chExt cx="1401481" cy="1123515"/>
          </a:xfrm>
        </p:grpSpPr>
        <p:sp>
          <p:nvSpPr>
            <p:cNvPr id="174" name="矩形 173"/>
            <p:cNvSpPr/>
            <p:nvPr/>
          </p:nvSpPr>
          <p:spPr>
            <a:xfrm>
              <a:off x="7348335" y="2633895"/>
              <a:ext cx="1281674" cy="112351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81"/>
            <p:cNvSpPr>
              <a:spLocks noChangeArrowheads="1"/>
            </p:cNvSpPr>
            <p:nvPr/>
          </p:nvSpPr>
          <p:spPr bwMode="auto">
            <a:xfrm>
              <a:off x="7917830" y="2682053"/>
              <a:ext cx="831986" cy="347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沈飞民</a:t>
              </a: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机</a:t>
              </a:r>
              <a:endParaRPr kumimoji="1" lang="en-US" altLang="zh-CN" sz="1200" b="1" dirty="0" smtClean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800" dirty="0">
                  <a:latin typeface="微软雅黑"/>
                  <a:ea typeface="微软雅黑"/>
                  <a:cs typeface="Times New Roman" pitchFamily="18" charset="0"/>
                </a:rPr>
                <a:t>三个工厂</a:t>
              </a:r>
              <a:endParaRPr kumimoji="1" lang="en-US" altLang="zh-CN" sz="800" dirty="0">
                <a:latin typeface="微软雅黑"/>
                <a:ea typeface="微软雅黑"/>
                <a:cs typeface="Times New Roman" pitchFamily="18" charset="0"/>
              </a:endParaRPr>
            </a:p>
          </p:txBody>
        </p:sp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364940" y="3384220"/>
              <a:ext cx="1265069" cy="360877"/>
            </a:xfrm>
            <a:prstGeom prst="rect">
              <a:avLst/>
            </a:prstGeom>
          </p:spPr>
        </p:pic>
        <p:pic>
          <p:nvPicPr>
            <p:cNvPr id="177" name="图片 17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368418" y="2654715"/>
              <a:ext cx="593724" cy="584546"/>
            </a:xfrm>
            <a:prstGeom prst="rect">
              <a:avLst/>
            </a:prstGeom>
          </p:spPr>
        </p:pic>
      </p:grpSp>
      <p:cxnSp>
        <p:nvCxnSpPr>
          <p:cNvPr id="178" name="直接箭头连接符 177"/>
          <p:cNvCxnSpPr>
            <a:stCxn id="150" idx="2"/>
          </p:cNvCxnSpPr>
          <p:nvPr/>
        </p:nvCxnSpPr>
        <p:spPr>
          <a:xfrm>
            <a:off x="3196998" y="2483120"/>
            <a:ext cx="2790450" cy="206366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11" idx="2"/>
          </p:cNvCxnSpPr>
          <p:nvPr/>
        </p:nvCxnSpPr>
        <p:spPr>
          <a:xfrm>
            <a:off x="4495032" y="2545254"/>
            <a:ext cx="630101" cy="146569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 flipH="1">
            <a:off x="5620628" y="2517225"/>
            <a:ext cx="306375" cy="224489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>
            <a:stCxn id="99" idx="3"/>
          </p:cNvCxnSpPr>
          <p:nvPr/>
        </p:nvCxnSpPr>
        <p:spPr>
          <a:xfrm>
            <a:off x="1712115" y="1962611"/>
            <a:ext cx="4286685" cy="284008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stCxn id="105" idx="3"/>
          </p:cNvCxnSpPr>
          <p:nvPr/>
        </p:nvCxnSpPr>
        <p:spPr>
          <a:xfrm>
            <a:off x="1711359" y="3173045"/>
            <a:ext cx="3846266" cy="76910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33" idx="3"/>
          </p:cNvCxnSpPr>
          <p:nvPr/>
        </p:nvCxnSpPr>
        <p:spPr>
          <a:xfrm flipV="1">
            <a:off x="1729315" y="3736532"/>
            <a:ext cx="3407370" cy="104806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 flipV="1">
            <a:off x="1703015" y="4857962"/>
            <a:ext cx="3656313" cy="112314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>
            <a:stCxn id="162" idx="1"/>
          </p:cNvCxnSpPr>
          <p:nvPr/>
        </p:nvCxnSpPr>
        <p:spPr>
          <a:xfrm flipH="1">
            <a:off x="4419845" y="1920542"/>
            <a:ext cx="2939872" cy="243393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/>
          <p:nvPr/>
        </p:nvCxnSpPr>
        <p:spPr>
          <a:xfrm flipH="1">
            <a:off x="6700085" y="3173045"/>
            <a:ext cx="656391" cy="1940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16" idx="1"/>
          </p:cNvCxnSpPr>
          <p:nvPr/>
        </p:nvCxnSpPr>
        <p:spPr>
          <a:xfrm flipH="1">
            <a:off x="5359328" y="4771166"/>
            <a:ext cx="1981407" cy="18536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组合 187"/>
          <p:cNvGrpSpPr/>
          <p:nvPr/>
        </p:nvGrpSpPr>
        <p:grpSpPr>
          <a:xfrm>
            <a:off x="5363435" y="5371038"/>
            <a:ext cx="1209489" cy="1109229"/>
            <a:chOff x="5199844" y="5381086"/>
            <a:chExt cx="1209489" cy="1109229"/>
          </a:xfrm>
        </p:grpSpPr>
        <p:pic>
          <p:nvPicPr>
            <p:cNvPr id="189" name="图片 188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8" y="5389884"/>
              <a:ext cx="1163772" cy="250499"/>
            </a:xfrm>
            <a:prstGeom prst="rect">
              <a:avLst/>
            </a:prstGeom>
          </p:spPr>
        </p:pic>
        <p:sp>
          <p:nvSpPr>
            <p:cNvPr id="190" name="矩形 189"/>
            <p:cNvSpPr/>
            <p:nvPr/>
          </p:nvSpPr>
          <p:spPr>
            <a:xfrm>
              <a:off x="5199844" y="5381086"/>
              <a:ext cx="1209489" cy="11092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"/>
            <p:cNvSpPr>
              <a:spLocks noChangeArrowheads="1"/>
            </p:cNvSpPr>
            <p:nvPr/>
          </p:nvSpPr>
          <p:spPr bwMode="auto">
            <a:xfrm>
              <a:off x="5260439" y="5644435"/>
              <a:ext cx="954107" cy="308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200" b="1" dirty="0" smtClean="0">
                  <a:solidFill>
                    <a:srgbClr val="008000"/>
                  </a:solidFill>
                  <a:latin typeface="微软雅黑"/>
                  <a:ea typeface="微软雅黑"/>
                  <a:cs typeface="Times New Roman" pitchFamily="18" charset="0"/>
                </a:rPr>
                <a:t>无锡叶片厂</a:t>
              </a:r>
              <a:endParaRPr kumimoji="1" lang="en-US" altLang="zh-CN" sz="1200" b="1" dirty="0">
                <a:solidFill>
                  <a:srgbClr val="008000"/>
                </a:solidFill>
                <a:latin typeface="微软雅黑"/>
                <a:ea typeface="微软雅黑"/>
                <a:cs typeface="Times New Roman" pitchFamily="18" charset="0"/>
              </a:endParaRPr>
            </a:p>
          </p:txBody>
        </p:sp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19824" y="6036716"/>
              <a:ext cx="1187665" cy="430036"/>
            </a:xfrm>
            <a:prstGeom prst="rect">
              <a:avLst/>
            </a:prstGeom>
          </p:spPr>
        </p:pic>
      </p:grpSp>
      <p:cxnSp>
        <p:nvCxnSpPr>
          <p:cNvPr id="193" name="直接箭头连接符 192"/>
          <p:cNvCxnSpPr>
            <a:endCxn id="164" idx="3"/>
          </p:cNvCxnSpPr>
          <p:nvPr/>
        </p:nvCxnSpPr>
        <p:spPr>
          <a:xfrm flipH="1" flipV="1">
            <a:off x="5024439" y="5519867"/>
            <a:ext cx="2316297" cy="48594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stCxn id="164" idx="0"/>
          </p:cNvCxnSpPr>
          <p:nvPr/>
        </p:nvCxnSpPr>
        <p:spPr>
          <a:xfrm flipV="1">
            <a:off x="4420152" y="3745097"/>
            <a:ext cx="1973557" cy="162265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/>
          <p:cNvCxnSpPr/>
          <p:nvPr/>
        </p:nvCxnSpPr>
        <p:spPr>
          <a:xfrm flipV="1">
            <a:off x="2953943" y="3745097"/>
            <a:ext cx="2182742" cy="166943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9023102" y="1075743"/>
            <a:ext cx="3144345" cy="283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Epic Fusion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的国外典型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90"/>
          <a:stretch/>
        </p:blipFill>
        <p:spPr>
          <a:xfrm>
            <a:off x="9037303" y="1898351"/>
            <a:ext cx="3079204" cy="2272748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7"/>
          <a:stretch/>
        </p:blipFill>
        <p:spPr>
          <a:xfrm>
            <a:off x="9058142" y="4380285"/>
            <a:ext cx="3058365" cy="2104085"/>
          </a:xfrm>
          <a:prstGeom prst="rect">
            <a:avLst/>
          </a:prstGeom>
        </p:spPr>
      </p:pic>
      <p:sp>
        <p:nvSpPr>
          <p:cNvPr id="207" name="矩形 206"/>
          <p:cNvSpPr/>
          <p:nvPr/>
        </p:nvSpPr>
        <p:spPr>
          <a:xfrm>
            <a:off x="9018165" y="1366284"/>
            <a:ext cx="998569" cy="543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汽车行业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0026999" y="1366284"/>
            <a:ext cx="998569" cy="543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重工行业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11035833" y="1366284"/>
            <a:ext cx="1131614" cy="543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航空航天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3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13"/>
          <p:cNvSpPr txBox="1">
            <a:spLocks noChangeArrowheads="1"/>
          </p:cNvSpPr>
          <p:nvPr/>
        </p:nvSpPr>
        <p:spPr bwMode="auto">
          <a:xfrm>
            <a:off x="407368" y="1052736"/>
            <a:ext cx="11377264" cy="984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385" tIns="45690" rIns="91385" bIns="45690">
            <a:sp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6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支持多个生产基地：</a:t>
            </a:r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商务车工厂、轿车一二工厂、多功能车工厂、扬州皮卡工厂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6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支持六大平台八种车型：</a:t>
            </a:r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瑞风（</a:t>
            </a:r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MPV</a:t>
            </a:r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）、星锐（多功能）、瑞鹰 </a:t>
            </a:r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S5</a:t>
            </a:r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kumimoji="1" lang="en-US" altLang="zh-CN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SUV</a:t>
            </a:r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）、宾悦、同悦、和悦、悦悦（轿车）、瑞驰 瑞铃（皮卡）</a:t>
            </a:r>
            <a:endParaRPr kumimoji="1" lang="en-US" altLang="zh-CN" sz="16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38875" y="350839"/>
            <a:ext cx="8229600" cy="714375"/>
          </a:xfrm>
          <a:prstGeom prst="rect">
            <a:avLst/>
          </a:prstGeom>
          <a:ln/>
        </p:spPr>
        <p:txBody>
          <a:bodyPr lIns="91385" tIns="45690" rIns="91385" bIns="45690" anchor="ctr">
            <a:normAutofit/>
          </a:bodyPr>
          <a:lstStyle/>
          <a:p>
            <a:pPr algn="ctr" fontAlgn="auto">
              <a:lnSpc>
                <a:spcPct val="80000"/>
              </a:lnSpc>
              <a:spcAft>
                <a:spcPts val="0"/>
              </a:spcAft>
              <a:defRPr/>
            </a:pPr>
            <a:endParaRPr lang="zh-CN" altLang="en-US" sz="2900" dirty="0">
              <a:solidFill>
                <a:schemeClr val="bg1"/>
              </a:solidFill>
              <a:latin typeface="+mj-lt"/>
              <a:ea typeface="微软雅黑" pitchFamily="34" charset="-122"/>
              <a:cs typeface="+mj-cs"/>
            </a:endParaRPr>
          </a:p>
        </p:txBody>
      </p:sp>
      <p:pic>
        <p:nvPicPr>
          <p:cNvPr id="788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384" y="2007648"/>
            <a:ext cx="11233248" cy="161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itchFamily="34" charset="0"/>
              </a:rPr>
              <a:t>典型</a:t>
            </a:r>
            <a:r>
              <a:rPr lang="zh-CN" altLang="en-US" dirty="0"/>
              <a:t>案例：江淮汽车乘用车</a:t>
            </a:r>
            <a:endParaRPr altLang="en-US" dirty="0">
              <a:solidFill>
                <a:schemeClr val="accent2">
                  <a:lumMod val="7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368" y="3504376"/>
            <a:ext cx="11449272" cy="3247993"/>
          </a:xfrm>
          <a:prstGeom prst="rect">
            <a:avLst/>
          </a:prstGeom>
        </p:spPr>
      </p:pic>
      <p:sp>
        <p:nvSpPr>
          <p:cNvPr id="12" name="Rectangle 1"/>
          <p:cNvSpPr/>
          <p:nvPr/>
        </p:nvSpPr>
        <p:spPr>
          <a:xfrm>
            <a:off x="525134" y="3500438"/>
            <a:ext cx="11259498" cy="43204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多基地、多工厂，多车间，多产品类型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102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案例：汽车数字化车间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60514" y="980726"/>
            <a:ext cx="8999537" cy="5547186"/>
            <a:chOff x="36513" y="980726"/>
            <a:chExt cx="8999537" cy="5547186"/>
          </a:xfrm>
        </p:grpSpPr>
        <p:sp>
          <p:nvSpPr>
            <p:cNvPr id="46082" name="Rectangle 35"/>
            <p:cNvSpPr>
              <a:spLocks noChangeArrowheads="1"/>
            </p:cNvSpPr>
            <p:nvPr/>
          </p:nvSpPr>
          <p:spPr bwMode="auto">
            <a:xfrm>
              <a:off x="36513" y="3142387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50800" y="1747490"/>
              <a:ext cx="1618142" cy="4741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72000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工艺过程优化</a:t>
              </a:r>
              <a:endPara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pic>
          <p:nvPicPr>
            <p:cNvPr id="46125" name="Picture 2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02" y="2283896"/>
              <a:ext cx="1484886" cy="121778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sp>
          <p:nvSpPr>
            <p:cNvPr id="148" name="矩形 147"/>
            <p:cNvSpPr/>
            <p:nvPr/>
          </p:nvSpPr>
          <p:spPr bwMode="auto">
            <a:xfrm>
              <a:off x="116865" y="3142387"/>
              <a:ext cx="1497623" cy="35929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多车间生产排序</a:t>
              </a:r>
            </a:p>
          </p:txBody>
        </p:sp>
        <p:pic>
          <p:nvPicPr>
            <p:cNvPr id="46123" name="图片 1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65" y="3660149"/>
              <a:ext cx="1497623" cy="1348066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121" name="Picture 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26" y="5101940"/>
              <a:ext cx="1496762" cy="1262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sp>
          <p:nvSpPr>
            <p:cNvPr id="100" name="Rectangle 55"/>
            <p:cNvSpPr>
              <a:spLocks noChangeArrowheads="1"/>
            </p:cNvSpPr>
            <p:nvPr/>
          </p:nvSpPr>
          <p:spPr bwMode="auto">
            <a:xfrm>
              <a:off x="117475" y="5916246"/>
              <a:ext cx="1497013" cy="52791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缸体工装快速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切换装置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2147094" y="5265489"/>
              <a:ext cx="5140325" cy="12620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46110" name="Picture 36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869" y="5294124"/>
              <a:ext cx="1347767" cy="123342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pic>
          <p:nvPicPr>
            <p:cNvPr id="46112" name="Picture 38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120" y="5277816"/>
              <a:ext cx="1351388" cy="12497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pic>
          <p:nvPicPr>
            <p:cNvPr id="4611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992297" y="5245684"/>
              <a:ext cx="1236241" cy="130051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sp>
          <p:nvSpPr>
            <p:cNvPr id="124" name="矩形 123"/>
            <p:cNvSpPr/>
            <p:nvPr/>
          </p:nvSpPr>
          <p:spPr bwMode="auto">
            <a:xfrm>
              <a:off x="2218532" y="5308351"/>
              <a:ext cx="676275" cy="11811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数据采集识别</a:t>
              </a:r>
            </a:p>
          </p:txBody>
        </p:sp>
        <p:sp>
          <p:nvSpPr>
            <p:cNvPr id="98" name="Rectangle 55"/>
            <p:cNvSpPr>
              <a:spLocks noChangeArrowheads="1"/>
            </p:cNvSpPr>
            <p:nvPr/>
          </p:nvSpPr>
          <p:spPr bwMode="auto">
            <a:xfrm>
              <a:off x="116865" y="4668003"/>
              <a:ext cx="1497623" cy="34021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涂胶工艺切换装置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739749" y="980728"/>
              <a:ext cx="5310339" cy="1260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46107" name="Picture 2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79" y="980726"/>
              <a:ext cx="1554382" cy="124066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矩形 148"/>
            <p:cNvSpPr/>
            <p:nvPr/>
          </p:nvSpPr>
          <p:spPr bwMode="auto">
            <a:xfrm>
              <a:off x="5802978" y="1002336"/>
              <a:ext cx="1555145" cy="30966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中央控制</a:t>
              </a:r>
            </a:p>
          </p:txBody>
        </p:sp>
        <p:pic>
          <p:nvPicPr>
            <p:cNvPr id="46105" name="Picture 14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919" y="1002336"/>
              <a:ext cx="1517109" cy="120533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矩形 140"/>
            <p:cNvSpPr/>
            <p:nvPr/>
          </p:nvSpPr>
          <p:spPr bwMode="auto">
            <a:xfrm>
              <a:off x="2491628" y="1002336"/>
              <a:ext cx="1489400" cy="30966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涂装路由控制</a:t>
              </a:r>
            </a:p>
          </p:txBody>
        </p:sp>
        <p:pic>
          <p:nvPicPr>
            <p:cNvPr id="46103" name="图片 6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303" y="980729"/>
              <a:ext cx="1685981" cy="122694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sp>
          <p:nvSpPr>
            <p:cNvPr id="4" name="矩形 3"/>
            <p:cNvSpPr/>
            <p:nvPr/>
          </p:nvSpPr>
          <p:spPr bwMode="auto">
            <a:xfrm>
              <a:off x="4050060" y="985489"/>
              <a:ext cx="1686223" cy="32651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路由控制</a:t>
              </a: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1776892" y="1038381"/>
              <a:ext cx="719158" cy="11811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生产执行控制</a:t>
              </a: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7524750" y="1747490"/>
              <a:ext cx="1511300" cy="4741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72000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物料精准配送</a:t>
              </a:r>
            </a:p>
          </p:txBody>
        </p:sp>
        <p:pic>
          <p:nvPicPr>
            <p:cNvPr id="46092" name="Picture 1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446" y="3618534"/>
              <a:ext cx="1377909" cy="1271339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94" name="Picture 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716" y="4977044"/>
              <a:ext cx="1367367" cy="138689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993" y="2349527"/>
              <a:ext cx="5617319" cy="28154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51" name="矩形 50"/>
            <p:cNvSpPr/>
            <p:nvPr/>
          </p:nvSpPr>
          <p:spPr bwMode="auto">
            <a:xfrm>
              <a:off x="7596188" y="6114621"/>
              <a:ext cx="1377950" cy="24931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物料搬运</a:t>
              </a: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7596188" y="4603842"/>
              <a:ext cx="1377950" cy="2860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物料匹配</a:t>
              </a:r>
            </a:p>
          </p:txBody>
        </p:sp>
        <p:pic>
          <p:nvPicPr>
            <p:cNvPr id="46095" name="图片 1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446" y="2219481"/>
              <a:ext cx="1377909" cy="127364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  <a:extLst/>
          </p:spPr>
        </p:pic>
        <p:sp>
          <p:nvSpPr>
            <p:cNvPr id="144" name="矩形 143"/>
            <p:cNvSpPr/>
            <p:nvPr/>
          </p:nvSpPr>
          <p:spPr bwMode="auto">
            <a:xfrm>
              <a:off x="7591425" y="3217515"/>
              <a:ext cx="1377950" cy="2841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智能料架</a:t>
              </a: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2942169" y="6202530"/>
              <a:ext cx="1350962" cy="32538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生产数据采集</a:t>
              </a: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4415632" y="6202530"/>
              <a:ext cx="1352550" cy="32502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车身识别</a:t>
              </a:r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 flipH="1">
              <a:off x="5960267" y="6202531"/>
              <a:ext cx="1300163" cy="32502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缸盖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</a:t>
              </a:r>
            </a:p>
          </p:txBody>
        </p:sp>
      </p:grpSp>
      <p:sp>
        <p:nvSpPr>
          <p:cNvPr id="50" name="Rectangle 1"/>
          <p:cNvSpPr/>
          <p:nvPr/>
        </p:nvSpPr>
        <p:spPr>
          <a:xfrm>
            <a:off x="1502002" y="6444242"/>
            <a:ext cx="9165998" cy="3975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多个工厂多车间协同、大批量混流生产、精益生产最佳实践</a:t>
            </a:r>
            <a:endParaRPr 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373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案例：江淮汽车数字化车间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544272" y="1031344"/>
            <a:ext cx="3384376" cy="3457458"/>
            <a:chOff x="7680822" y="1087902"/>
            <a:chExt cx="2612159" cy="3457458"/>
          </a:xfrm>
        </p:grpSpPr>
        <p:pic>
          <p:nvPicPr>
            <p:cNvPr id="9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0822" y="1087902"/>
              <a:ext cx="2612159" cy="1530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3" descr="C:\Users\HUANGG~1\AppData\Local\Temp\CL[`2G@MWE(U52`51([Q`V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823" y="2999785"/>
              <a:ext cx="2612158" cy="1545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下箭头 1"/>
            <p:cNvSpPr/>
            <p:nvPr/>
          </p:nvSpPr>
          <p:spPr bwMode="auto">
            <a:xfrm>
              <a:off x="8806880" y="2618208"/>
              <a:ext cx="360040" cy="381576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30000"/>
                </a:spcBef>
              </a:pPr>
              <a:endParaRPr lang="zh-CN" altLang="en-US" sz="1200">
                <a:solidFill>
                  <a:schemeClr val="tx1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3" y="982426"/>
            <a:ext cx="7947063" cy="371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99604" y="4725144"/>
            <a:ext cx="11529044" cy="1913495"/>
            <a:chOff x="1885428" y="4703241"/>
            <a:chExt cx="8407553" cy="191349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09616" y="4711735"/>
              <a:ext cx="2665412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80822" y="4711736"/>
              <a:ext cx="261215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85428" y="4703241"/>
              <a:ext cx="2952751" cy="19134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Rectangle 1"/>
          <p:cNvSpPr/>
          <p:nvPr/>
        </p:nvSpPr>
        <p:spPr>
          <a:xfrm>
            <a:off x="399603" y="6335107"/>
            <a:ext cx="11529045" cy="3975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多个工厂多车间协同、大批量混流生产、精益生产最佳实践</a:t>
            </a:r>
            <a:endParaRPr 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33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itchFamily="34" charset="0"/>
              </a:rPr>
              <a:t>案例：三一重工数字化工厂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693" y="1000087"/>
            <a:ext cx="8568952" cy="532859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</p:pic>
      <p:sp>
        <p:nvSpPr>
          <p:cNvPr id="4" name="TextBox 13"/>
          <p:cNvSpPr txBox="1"/>
          <p:nvPr/>
        </p:nvSpPr>
        <p:spPr>
          <a:xfrm>
            <a:off x="1679693" y="6269764"/>
            <a:ext cx="8554448" cy="5019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 eaLnBrk="1" hangingPunct="1">
              <a:defRPr sz="16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三一重工十八号厂房数字化工厂国家级科技示范</a:t>
            </a:r>
          </a:p>
        </p:txBody>
      </p:sp>
    </p:spTree>
    <p:extLst>
      <p:ext uri="{BB962C8B-B14F-4D97-AF65-F5344CB8AC3E}">
        <p14:creationId xmlns:p14="http://schemas.microsoft.com/office/powerpoint/2010/main" val="796420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120134"/>
            <a:ext cx="3881215" cy="533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5987976" y="3533706"/>
            <a:ext cx="4572520" cy="29196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99894" y="3547104"/>
            <a:ext cx="3564408" cy="253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kumimoji="1" lang="zh-CN" altLang="en-US" sz="14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解决方案</a:t>
            </a:r>
            <a:endParaRPr kumimoji="1" lang="en-US" altLang="zh-CN" sz="14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just" eaLnBrk="1" hangingPunct="1">
              <a:spcAft>
                <a:spcPts val="0"/>
              </a:spcAft>
              <a:defRPr/>
            </a:pPr>
            <a:endParaRPr kumimoji="1" lang="en-US" altLang="zh-CN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 </a:t>
            </a:r>
            <a:r>
              <a:rPr lang="zh-CN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项目覆盖泵送三大产品</a:t>
            </a: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——</a:t>
            </a:r>
            <a:r>
              <a:rPr lang="zh-CN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车载泵、泵车、托泵，配送范围从大件库、支腿库、中心仓库、南北立库等</a:t>
            </a: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14</a:t>
            </a:r>
            <a:r>
              <a:rPr lang="zh-CN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个仓库地点配送到</a:t>
            </a: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4</a:t>
            </a:r>
            <a:r>
              <a:rPr lang="zh-CN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条总装线和</a:t>
            </a: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13</a:t>
            </a:r>
            <a:r>
              <a:rPr lang="zh-CN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条部装线的过程。</a:t>
            </a:r>
            <a:r>
              <a:rPr lang="en-US" altLang="zh-CN" sz="1100" b="1" kern="100" dirty="0">
                <a:latin typeface="微软雅黑" pitchFamily="34" charset="-122"/>
                <a:ea typeface="微软雅黑" pitchFamily="34" charset="-122"/>
                <a:cs typeface="Times New Roman"/>
              </a:rPr>
              <a:t> </a:t>
            </a:r>
            <a:endParaRPr lang="zh-CN" altLang="zh-CN" sz="1100" b="1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物流建模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基础数据管理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物流计划管理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配送执行管理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08169" y="4915971"/>
            <a:ext cx="1728787" cy="1049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物流监控查询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统计分析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Wingdings"/>
              <a:buChar char=""/>
              <a:defRPr/>
            </a:pPr>
            <a:r>
              <a:rPr lang="zh-CN" altLang="zh-CN" sz="11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系统维护管理</a:t>
            </a:r>
          </a:p>
          <a:p>
            <a:pPr eaLnBrk="1" hangingPunct="1">
              <a:defRPr/>
            </a:pPr>
            <a:endParaRPr lang="zh-CN" altLang="en-US" sz="1100" dirty="0">
              <a:latin typeface="Arial" charset="0"/>
            </a:endParaRPr>
          </a:p>
        </p:txBody>
      </p:sp>
      <p:grpSp>
        <p:nvGrpSpPr>
          <p:cNvPr id="45066" name="组合 37"/>
          <p:cNvGrpSpPr>
            <a:grpSpLocks/>
          </p:cNvGrpSpPr>
          <p:nvPr/>
        </p:nvGrpSpPr>
        <p:grpSpPr bwMode="auto">
          <a:xfrm>
            <a:off x="1992313" y="260351"/>
            <a:ext cx="360362" cy="334963"/>
            <a:chOff x="467544" y="260648"/>
            <a:chExt cx="360363" cy="334963"/>
          </a:xfrm>
        </p:grpSpPr>
        <p:sp>
          <p:nvSpPr>
            <p:cNvPr id="39" name="矩形 38"/>
            <p:cNvSpPr/>
            <p:nvPr/>
          </p:nvSpPr>
          <p:spPr bwMode="auto">
            <a:xfrm>
              <a:off x="467544" y="260648"/>
              <a:ext cx="144462" cy="1397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467544" y="452736"/>
              <a:ext cx="144462" cy="1397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683445" y="455911"/>
              <a:ext cx="144462" cy="139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45071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itchFamily="34" charset="0"/>
              </a:rPr>
              <a:t>案例：三一重工数字化工厂</a:t>
            </a:r>
            <a:endParaRPr altLang="en-US" dirty="0"/>
          </a:p>
        </p:txBody>
      </p:sp>
      <p:sp>
        <p:nvSpPr>
          <p:cNvPr id="18" name="矩形 17"/>
          <p:cNvSpPr/>
          <p:nvPr/>
        </p:nvSpPr>
        <p:spPr bwMode="auto">
          <a:xfrm>
            <a:off x="5987976" y="1178509"/>
            <a:ext cx="4572520" cy="21740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5987976" y="1236746"/>
            <a:ext cx="4077258" cy="210826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应用效果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buFont typeface="Wingdings" pitchFamily="2" charset="2"/>
              <a:buChar char="l"/>
              <a:defRPr/>
            </a:pP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生产线物料需求实时采集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自动化仓储作业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AGV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小车自动化运输等的自动化配送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仓储物料的集成化管理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与企业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的库存管理子系统集成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实现了物料的精细化管理（数字化与批次跟踪）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1828456" y="5157193"/>
            <a:ext cx="3881215" cy="130191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00" y="5287764"/>
            <a:ext cx="1873532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81" y="5287763"/>
            <a:ext cx="1845918" cy="111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"/>
          <p:cNvSpPr/>
          <p:nvPr/>
        </p:nvSpPr>
        <p:spPr>
          <a:xfrm>
            <a:off x="1847528" y="6096749"/>
            <a:ext cx="8712968" cy="35111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装备制造行业，数字化工厂整体方案与集成应用</a:t>
            </a:r>
            <a:endParaRPr 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56710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871865" y="1075544"/>
            <a:ext cx="5796135" cy="110935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n"/>
              <a:defRPr lang="zh-CN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600" dirty="0"/>
              <a:t>Materials, Planning &amp; Logistics (MP&amp;L) Expenses</a:t>
            </a:r>
          </a:p>
          <a:p>
            <a:r>
              <a:rPr lang="en-US" sz="1400" b="0" dirty="0"/>
              <a:t>MP&amp;L department operating expenses reduced 10 to 25%</a:t>
            </a:r>
          </a:p>
          <a:p>
            <a:r>
              <a:rPr lang="en-US" sz="1400" b="0" dirty="0"/>
              <a:t>WIP Inventory reduced 15 to 20%</a:t>
            </a:r>
          </a:p>
          <a:p>
            <a:r>
              <a:rPr lang="en-US" sz="1400" b="0" dirty="0"/>
              <a:t>Late supplier deliveries virtually eliminated</a:t>
            </a: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5543"/>
            <a:ext cx="4351137" cy="279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 </a:t>
            </a:r>
            <a:r>
              <a:rPr lang="en-US" altLang="zh-CN" dirty="0"/>
              <a:t>- </a:t>
            </a:r>
            <a:r>
              <a:rPr lang="zh-CN" altLang="en-US" dirty="0"/>
              <a:t>纳威斯达发动机智能制造车间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703513" y="4018463"/>
            <a:ext cx="3198388" cy="2476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n"/>
              <a:defRPr lang="zh-CN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sz="1600" dirty="0"/>
              <a:t>Quality</a:t>
            </a:r>
          </a:p>
          <a:p>
            <a:r>
              <a:rPr lang="en-US" sz="1400" b="0" dirty="0"/>
              <a:t>Defect levels improved from 5</a:t>
            </a:r>
            <a:r>
              <a:rPr lang="en-US" sz="1400" b="0" dirty="0">
                <a:sym typeface="Symbol"/>
              </a:rPr>
              <a:t> to 6</a:t>
            </a:r>
          </a:p>
          <a:p>
            <a:r>
              <a:rPr lang="en-US" sz="1400" b="0" dirty="0">
                <a:sym typeface="Symbol"/>
              </a:rPr>
              <a:t>Work-in-process (WIP) discrepant material reduced 50%</a:t>
            </a:r>
          </a:p>
          <a:p>
            <a:r>
              <a:rPr lang="en-US" sz="1400" b="0" dirty="0">
                <a:sym typeface="Symbol"/>
              </a:rPr>
              <a:t>Assembly plant pulls reduced from 1 per week to 1 per year</a:t>
            </a:r>
          </a:p>
          <a:p>
            <a:r>
              <a:rPr lang="en-US" sz="1400" b="0" dirty="0">
                <a:sym typeface="Symbol"/>
              </a:rPr>
              <a:t>Scrap and rework expenses cut 50%</a:t>
            </a:r>
            <a:endParaRPr lang="en-US" sz="1400" b="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703513" y="2418579"/>
            <a:ext cx="3198388" cy="13400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n"/>
              <a:defRPr lang="zh-CN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600" dirty="0"/>
              <a:t>Delivery</a:t>
            </a:r>
          </a:p>
          <a:p>
            <a:r>
              <a:rPr lang="en-US" sz="1400" b="0" dirty="0"/>
              <a:t>Build-to-Sequence improved from 75% to 100%</a:t>
            </a:r>
          </a:p>
          <a:p>
            <a:r>
              <a:rPr lang="en-US" sz="1400" b="0" dirty="0"/>
              <a:t>Build-to-schedule improved from 85% to 99%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703513" y="1085281"/>
            <a:ext cx="3198388" cy="13400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n"/>
              <a:defRPr lang="zh-CN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600" dirty="0"/>
              <a:t>Productivity</a:t>
            </a:r>
          </a:p>
          <a:p>
            <a:r>
              <a:rPr lang="en-US" sz="1400" b="0" dirty="0"/>
              <a:t>Line throughput in Jobs per Hour increased 14 to 20%</a:t>
            </a:r>
          </a:p>
          <a:p>
            <a:r>
              <a:rPr lang="en-US" sz="1400" b="0" dirty="0"/>
              <a:t>Overtime reduced 10%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058198"/>
            <a:ext cx="4320479" cy="280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5960" y="3909698"/>
            <a:ext cx="4321176" cy="270169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703514" y="2522931"/>
            <a:ext cx="5002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03513" y="3909697"/>
          <a:ext cx="4392486" cy="273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r:id="rId6" imgW="9758362" imgH="6676949" progId="">
                  <p:embed/>
                </p:oleObj>
              </mc:Choice>
              <mc:Fallback>
                <p:oleObj r:id="rId6" imgW="9758362" imgH="667694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3" y="3909697"/>
                        <a:ext cx="4392486" cy="2737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"/>
          <p:cNvSpPr/>
          <p:nvPr/>
        </p:nvSpPr>
        <p:spPr>
          <a:xfrm>
            <a:off x="1729135" y="6429176"/>
            <a:ext cx="8713663" cy="3489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单件流轮番机加与混流装配协同，制造执行管理与数字化控制一体</a:t>
            </a:r>
            <a:endParaRPr 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91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艾普工华的智能制造解决方案</a:t>
            </a:r>
            <a:endParaRPr lang="zh-CN" altLang="en-US" dirty="0"/>
          </a:p>
        </p:txBody>
      </p:sp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1559496" y="1073224"/>
            <a:ext cx="9762504" cy="96949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indent="114300">
              <a:lnSpc>
                <a:spcPct val="150000"/>
              </a:lnSpc>
              <a:defRPr/>
            </a:pPr>
            <a:r>
              <a:rPr lang="zh-CN" sz="2000" b="1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艾普工</a:t>
            </a:r>
            <a:r>
              <a:rPr lang="zh-CN" sz="2000" b="1" dirty="0" smtClean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华</a:t>
            </a:r>
            <a:r>
              <a:rPr lang="en-US" altLang="zh-CN" sz="2000" b="1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聚焦数字化制造与数字化控制，</a:t>
            </a:r>
            <a:r>
              <a:rPr 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核心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MOM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应用方案为主体，提供国内外主流企业级应用的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集成与咨询实施服务，形成的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一套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离散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制造业智能制造解决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方案。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695785" y="1118441"/>
            <a:ext cx="106790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Solution</a:t>
            </a:r>
          </a:p>
          <a:p>
            <a:pPr>
              <a:defRPr/>
            </a:pPr>
            <a:r>
              <a:rPr lang="zh-CN" altLang="en-US" sz="2800" b="1" dirty="0" smtClean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方案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TextBox 22"/>
          <p:cNvSpPr txBox="1">
            <a:spLocks noChangeArrowheads="1"/>
          </p:cNvSpPr>
          <p:nvPr/>
        </p:nvSpPr>
        <p:spPr bwMode="auto">
          <a:xfrm>
            <a:off x="407752" y="956848"/>
            <a:ext cx="215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rgbClr val="00B050"/>
                </a:solidFill>
              </a:rPr>
              <a:t>“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0200456" y="1602960"/>
            <a:ext cx="27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rgbClr val="00B050"/>
                </a:solidFill>
              </a:rPr>
              <a:t>”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" y="2261053"/>
            <a:ext cx="5870912" cy="353544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005834" y="2247485"/>
            <a:ext cx="5793860" cy="3549017"/>
            <a:chOff x="277202" y="1059949"/>
            <a:chExt cx="8687286" cy="5321379"/>
          </a:xfrm>
        </p:grpSpPr>
        <p:sp>
          <p:nvSpPr>
            <p:cNvPr id="8" name="矩形 7"/>
            <p:cNvSpPr/>
            <p:nvPr/>
          </p:nvSpPr>
          <p:spPr>
            <a:xfrm>
              <a:off x="395536" y="1646932"/>
              <a:ext cx="8424936" cy="45722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ed Rectangle 23"/>
            <p:cNvSpPr/>
            <p:nvPr/>
          </p:nvSpPr>
          <p:spPr>
            <a:xfrm>
              <a:off x="522840" y="2564903"/>
              <a:ext cx="8036848" cy="2902824"/>
            </a:xfrm>
            <a:prstGeom prst="roundRect">
              <a:avLst>
                <a:gd name="adj" fmla="val 5963"/>
              </a:avLst>
            </a:prstGeom>
            <a:solidFill>
              <a:schemeClr val="bg1">
                <a:lumMod val="85000"/>
                <a:alpha val="77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40" y="1147215"/>
              <a:ext cx="1991732" cy="128097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5467727"/>
              <a:ext cx="3915679" cy="911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" name="Group 17"/>
            <p:cNvGrpSpPr/>
            <p:nvPr/>
          </p:nvGrpSpPr>
          <p:grpSpPr>
            <a:xfrm>
              <a:off x="705393" y="5668855"/>
              <a:ext cx="3146527" cy="712473"/>
              <a:chOff x="282053" y="6058351"/>
              <a:chExt cx="3146527" cy="712473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323528" y="6058351"/>
                <a:ext cx="3072573" cy="328289"/>
                <a:chOff x="1699388" y="6380575"/>
                <a:chExt cx="3411343" cy="371136"/>
              </a:xfrm>
            </p:grpSpPr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9388" y="6416894"/>
                  <a:ext cx="1424812" cy="328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7119" y="6380575"/>
                  <a:ext cx="742272" cy="3711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960" y="6434633"/>
                  <a:ext cx="1203771" cy="232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053" y="6471965"/>
                <a:ext cx="1080456" cy="273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225" y="6446528"/>
                <a:ext cx="919590" cy="324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44"/>
              <a:stretch/>
            </p:blipFill>
            <p:spPr bwMode="auto">
              <a:xfrm>
                <a:off x="2519977" y="6468069"/>
                <a:ext cx="908603" cy="263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" name="组合 19"/>
            <p:cNvGrpSpPr/>
            <p:nvPr/>
          </p:nvGrpSpPr>
          <p:grpSpPr>
            <a:xfrm>
              <a:off x="700230" y="2743857"/>
              <a:ext cx="7587267" cy="2289712"/>
              <a:chOff x="700230" y="2743857"/>
              <a:chExt cx="7587267" cy="2289712"/>
            </a:xfrm>
            <a:solidFill>
              <a:schemeClr val="bg1">
                <a:lumMod val="65000"/>
              </a:schemeClr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700230" y="2743857"/>
                <a:ext cx="7587265" cy="547369"/>
              </a:xfrm>
              <a:prstGeom prst="rect">
                <a:avLst/>
              </a:prstGeom>
              <a:solidFill>
                <a:srgbClr val="0066FF">
                  <a:alpha val="70000"/>
                </a:srgb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b="1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PCT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00230" y="3330082"/>
                <a:ext cx="2034983" cy="62626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</a:t>
                </a:r>
                <a:r>
                  <a:rPr lang="en-US" altLang="zh-CN" sz="1600" b="1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Xplanner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735213" y="3328297"/>
                <a:ext cx="3346814" cy="626268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</a:t>
                </a:r>
                <a:r>
                  <a:rPr lang="en-US" altLang="zh-CN" sz="1600" b="1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MES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082028" y="3328297"/>
                <a:ext cx="2205468" cy="64390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</a:t>
                </a:r>
                <a:r>
                  <a:rPr lang="en-US" altLang="zh-CN" sz="1600" b="1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MCC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00231" y="3956350"/>
                <a:ext cx="7587266" cy="54736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  <a:sym typeface="Wingdings" pitchFamily="2" charset="2"/>
                  </a:rPr>
                  <a:t>Mestar </a:t>
                </a: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  <a:sym typeface="Wingdings" pitchFamily="2" charset="2"/>
                  </a:rPr>
                  <a:t>平台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00231" y="4469004"/>
                <a:ext cx="3708768" cy="56456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其他信息系统集成</a:t>
                </a:r>
                <a:endParaRPr lang="en-US" altLang="zh-CN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  <a:p>
                <a:pPr algn="ctr">
                  <a:defRPr/>
                </a:pPr>
                <a:r>
                  <a:rPr lang="en-US" altLang="zh-CN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MDI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408998" y="4471917"/>
                <a:ext cx="3878498" cy="56165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设备自动化控制与集成</a:t>
                </a:r>
                <a:endParaRPr lang="en-US" altLang="zh-CN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  <a:p>
                <a:pPr algn="ctr">
                  <a:defRPr/>
                </a:pPr>
                <a:r>
                  <a:rPr lang="en-US" altLang="zh-CN" sz="1600" b="1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UniMax RPC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pic>
          <p:nvPicPr>
            <p:cNvPr id="28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07" y="1132493"/>
              <a:ext cx="2014914" cy="127026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04342" y="1155060"/>
              <a:ext cx="1955343" cy="1273132"/>
            </a:xfrm>
            <a:prstGeom prst="rect">
              <a:avLst/>
            </a:prstGeom>
          </p:spPr>
        </p:pic>
        <p:pic>
          <p:nvPicPr>
            <p:cNvPr id="30" name="图片 29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65980" y="1147215"/>
              <a:ext cx="1946805" cy="125554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277202" y="1059949"/>
              <a:ext cx="8687286" cy="5295942"/>
              <a:chOff x="277202" y="1059949"/>
              <a:chExt cx="8687286" cy="5295942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202" y="1059949"/>
                <a:ext cx="8687286" cy="5295942"/>
              </a:xfrm>
              <a:prstGeom prst="rect">
                <a:avLst/>
              </a:prstGeom>
            </p:spPr>
          </p:pic>
          <p:grpSp>
            <p:nvGrpSpPr>
              <p:cNvPr id="33" name="组合 32"/>
              <p:cNvGrpSpPr/>
              <p:nvPr/>
            </p:nvGrpSpPr>
            <p:grpSpPr>
              <a:xfrm>
                <a:off x="1742693" y="2261167"/>
                <a:ext cx="519707" cy="360011"/>
                <a:chOff x="1742693" y="2261167"/>
                <a:chExt cx="519707" cy="360011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785849" y="2313899"/>
                  <a:ext cx="407734" cy="307279"/>
                </a:xfrm>
                <a:prstGeom prst="rect">
                  <a:avLst/>
                </a:prstGeom>
                <a:solidFill>
                  <a:srgbClr val="ECECEC"/>
                </a:solidFill>
                <a:ln>
                  <a:solidFill>
                    <a:srgbClr val="ECECE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742693" y="2261167"/>
                  <a:ext cx="519707" cy="2887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900" b="1" dirty="0" smtClean="0">
                      <a:solidFill>
                        <a:srgbClr val="44928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APS</a:t>
                  </a:r>
                  <a:endParaRPr lang="zh-CN" altLang="en-US" sz="1200" b="1" dirty="0">
                    <a:solidFill>
                      <a:srgbClr val="44928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7" name="TextBox 29"/>
          <p:cNvSpPr txBox="1">
            <a:spLocks noChangeArrowheads="1"/>
          </p:cNvSpPr>
          <p:nvPr/>
        </p:nvSpPr>
        <p:spPr bwMode="auto">
          <a:xfrm>
            <a:off x="251088" y="5878321"/>
            <a:ext cx="11548606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国外近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与国内近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的积累与沉淀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，更加专注、更专业的经验传递，借助于行业化插件及平台优势更快速的实施交付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7728" y="980727"/>
            <a:ext cx="6912768" cy="1166783"/>
          </a:xfrm>
          <a:prstGeom prst="rect">
            <a:avLst/>
          </a:prstGeom>
          <a:solidFill>
            <a:srgbClr val="002060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>
                <a:latin typeface="Calibri" pitchFamily="34" charset="0"/>
              </a:rPr>
              <a:t>典型案例：宇通客车零部件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460" y="980728"/>
            <a:ext cx="2066268" cy="56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82951" y="1008773"/>
            <a:ext cx="61836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</a:rPr>
              <a:t>精益达</a:t>
            </a:r>
            <a:r>
              <a:rPr lang="en-US" altLang="zh-CN" sz="1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</a:rPr>
              <a:t>Unimax</a:t>
            </a:r>
            <a:r>
              <a:rPr lang="en-US" altLang="zh-CN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</a:rPr>
              <a:t> MES</a:t>
            </a: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</a:rPr>
              <a:t>项目已经成功上线，但是艾普工华团队仍然以精益求精的态度和追求卓越的精神，继续在企业的各个使用细节方面进行更高标准的完善和改进</a:t>
            </a:r>
            <a:r>
              <a:rPr lang="en-US" altLang="zh-CN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anose="020B0604020202020204" pitchFamily="34" charset="-122"/>
              </a:rPr>
              <a:t>...... </a:t>
            </a:r>
            <a:endParaRPr lang="zh-CN" altLang="en-US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3915" y="3423648"/>
            <a:ext cx="2164717" cy="2416046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200" b="1" u="sng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装配计划自动排程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加工计划有限产能排产</a:t>
            </a: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循环看板与备料联动</a:t>
            </a: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设备工艺参数采集与控制</a:t>
            </a: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多品种装配防错防漏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质量数据采集与全程追溯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022" y="2320198"/>
            <a:ext cx="6886475" cy="43049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3713018" y="3351206"/>
            <a:ext cx="6793057" cy="2611035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rgbClr val="00B05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anchor="ctr"/>
          <a:lstStyle/>
          <a:p>
            <a:pPr lvl="1">
              <a:lnSpc>
                <a:spcPct val="150000"/>
              </a:lnSpc>
              <a:spcAft>
                <a:spcPts val="600"/>
              </a:spcAft>
              <a:buClr>
                <a:srgbClr val="00B050"/>
              </a:buClr>
            </a:pPr>
            <a:r>
              <a:rPr lang="zh-CN" altLang="en-US" sz="1200" b="1" u="sng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实施效果</a:t>
            </a:r>
            <a:endParaRPr lang="en-US" altLang="zh-CN" sz="1200" b="1" u="sng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实现设定规则自动自动排成，  满足订单多样化；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实现备料实时更新及时联动；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实现关键物料成套配送；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生产信息实时跟踪，及时反馈现场问题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实现自动化设备集成，发送相关控制程序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装配指示、防错防漏达到质量信息全面管理；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完善产品信息档案，实现零部件正反向追溯管理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对生产过程中的异常情况与设备状态适时监控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03512" y="2147509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示范项目</a:t>
            </a:r>
          </a:p>
        </p:txBody>
      </p:sp>
    </p:spTree>
    <p:extLst>
      <p:ext uri="{BB962C8B-B14F-4D97-AF65-F5344CB8AC3E}">
        <p14:creationId xmlns:p14="http://schemas.microsoft.com/office/powerpoint/2010/main" val="42124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案例：中航工业成飞</a:t>
            </a:r>
            <a:r>
              <a:rPr lang="en-US" altLang="zh-CN" dirty="0"/>
              <a:t>/</a:t>
            </a:r>
            <a:r>
              <a:rPr lang="zh-CN" altLang="en-US" dirty="0"/>
              <a:t>成飞民机</a:t>
            </a:r>
            <a:endParaRPr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78" y="1077871"/>
            <a:ext cx="4547698" cy="255267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85" y="1077870"/>
            <a:ext cx="4412746" cy="253312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54" y="3729063"/>
            <a:ext cx="4538423" cy="285942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136557" y="3705072"/>
            <a:ext cx="4433874" cy="2883417"/>
            <a:chOff x="4612557" y="3705071"/>
            <a:chExt cx="4433874" cy="288341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169" y="3729061"/>
              <a:ext cx="4422262" cy="285942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557" y="3705071"/>
              <a:ext cx="2191691" cy="1200211"/>
            </a:xfrm>
            <a:prstGeom prst="rect">
              <a:avLst/>
            </a:prstGeom>
            <a:ln w="9525">
              <a:solidFill>
                <a:srgbClr val="FFFFFF"/>
              </a:solidFill>
              <a:miter lim="800000"/>
              <a:headEnd/>
              <a:tailEnd/>
            </a:ln>
            <a:effectLst/>
          </p:spPr>
        </p:pic>
      </p:grpSp>
      <p:sp>
        <p:nvSpPr>
          <p:cNvPr id="17" name="矩形 16"/>
          <p:cNvSpPr/>
          <p:nvPr/>
        </p:nvSpPr>
        <p:spPr bwMode="auto">
          <a:xfrm>
            <a:off x="6175586" y="3143701"/>
            <a:ext cx="4394845" cy="4672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架次实例化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36558" y="6047653"/>
            <a:ext cx="4433873" cy="52896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图形化工艺进度跟踪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1576998" y="6045700"/>
            <a:ext cx="4543818" cy="52896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现场三维作业指导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2855640" y="1196753"/>
            <a:ext cx="6984776" cy="1677117"/>
          </a:xfrm>
          <a:prstGeom prst="rect">
            <a:avLst/>
          </a:prstGeom>
          <a:solidFill>
            <a:srgbClr val="FFFFFF">
              <a:alpha val="90000"/>
            </a:srgbClr>
          </a:solidFill>
          <a:ln w="635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anchor="ctr"/>
          <a:lstStyle/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50"/>
                </a:solidFill>
              </a:rPr>
              <a:t>基于</a:t>
            </a:r>
            <a:r>
              <a:rPr lang="en-US" altLang="zh-CN" sz="1600" b="1" dirty="0">
                <a:solidFill>
                  <a:srgbClr val="00B050"/>
                </a:solidFill>
              </a:rPr>
              <a:t>MBD</a:t>
            </a:r>
            <a:r>
              <a:rPr lang="zh-CN" altLang="en-US" sz="1600" b="1" dirty="0">
                <a:solidFill>
                  <a:srgbClr val="00B050"/>
                </a:solidFill>
              </a:rPr>
              <a:t>的单一数据源，“设计</a:t>
            </a:r>
            <a:r>
              <a:rPr lang="en-US" altLang="zh-CN" sz="1600" b="1" dirty="0">
                <a:solidFill>
                  <a:srgbClr val="00B050"/>
                </a:solidFill>
              </a:rPr>
              <a:t>-</a:t>
            </a:r>
            <a:r>
              <a:rPr lang="zh-CN" altLang="en-US" sz="1600" b="1" dirty="0">
                <a:solidFill>
                  <a:srgbClr val="00B050"/>
                </a:solidFill>
              </a:rPr>
              <a:t>工艺</a:t>
            </a:r>
            <a:r>
              <a:rPr lang="en-US" altLang="zh-CN" sz="1600" b="1" dirty="0">
                <a:solidFill>
                  <a:srgbClr val="00B050"/>
                </a:solidFill>
              </a:rPr>
              <a:t>-</a:t>
            </a:r>
            <a:r>
              <a:rPr lang="zh-CN" altLang="en-US" sz="1600" b="1" dirty="0">
                <a:solidFill>
                  <a:srgbClr val="00B050"/>
                </a:solidFill>
              </a:rPr>
              <a:t>制造</a:t>
            </a:r>
            <a:r>
              <a:rPr lang="en-US" altLang="zh-CN" sz="1600" b="1" dirty="0">
                <a:solidFill>
                  <a:srgbClr val="00B050"/>
                </a:solidFill>
              </a:rPr>
              <a:t>-</a:t>
            </a:r>
            <a:r>
              <a:rPr lang="zh-CN" altLang="en-US" sz="1600" b="1" dirty="0">
                <a:solidFill>
                  <a:srgbClr val="00B050"/>
                </a:solidFill>
              </a:rPr>
              <a:t>检测”三维数字量传递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50"/>
                </a:solidFill>
              </a:rPr>
              <a:t>通过制造执行系统（</a:t>
            </a:r>
            <a:r>
              <a:rPr lang="en-US" altLang="zh-CN" sz="1600" b="1" dirty="0">
                <a:solidFill>
                  <a:srgbClr val="00B050"/>
                </a:solidFill>
              </a:rPr>
              <a:t>MES</a:t>
            </a:r>
            <a:r>
              <a:rPr lang="zh-CN" altLang="en-US" sz="1600" b="1" dirty="0">
                <a:solidFill>
                  <a:srgbClr val="00B050"/>
                </a:solidFill>
              </a:rPr>
              <a:t>）实现生产现场</a:t>
            </a:r>
            <a:r>
              <a:rPr lang="en-US" altLang="zh-CN" sz="1600" b="1" dirty="0">
                <a:solidFill>
                  <a:srgbClr val="00B050"/>
                </a:solidFill>
              </a:rPr>
              <a:t>100%</a:t>
            </a:r>
            <a:r>
              <a:rPr lang="zh-CN" altLang="en-US" sz="1600" b="1" dirty="0">
                <a:solidFill>
                  <a:srgbClr val="00B050"/>
                </a:solidFill>
              </a:rPr>
              <a:t>无纸化、流程化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50"/>
                </a:solidFill>
              </a:rPr>
              <a:t>数控加工设备全部联网，实时状态自动监测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00B050"/>
                </a:solidFill>
              </a:rPr>
              <a:t>广泛采用柔性工装、装配自动对接、自动检测等数字化装备</a:t>
            </a:r>
            <a:endParaRPr lang="en-US" altLang="zh-CN" sz="1600" b="1" dirty="0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600053" y="3160773"/>
            <a:ext cx="4536504" cy="4672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架次绑定</a:t>
            </a:r>
          </a:p>
        </p:txBody>
      </p:sp>
    </p:spTree>
    <p:extLst>
      <p:ext uri="{BB962C8B-B14F-4D97-AF65-F5344CB8AC3E}">
        <p14:creationId xmlns:p14="http://schemas.microsoft.com/office/powerpoint/2010/main" val="20097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itchFamily="34" charset="0"/>
              </a:rPr>
              <a:t>典型案例：军用飞机</a:t>
            </a:r>
            <a:endParaRPr altLang="en-US" dirty="0"/>
          </a:p>
        </p:txBody>
      </p:sp>
      <p:pic>
        <p:nvPicPr>
          <p:cNvPr id="43010" name="Picture 26" descr="C:\Users\Administrator.BARBARAMS001-PC\Desktop\转曲8.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020764"/>
            <a:ext cx="9110662" cy="557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 bwMode="auto">
          <a:xfrm>
            <a:off x="6456363" y="3429001"/>
            <a:ext cx="3960812" cy="2663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6456364" y="3508375"/>
            <a:ext cx="4067175" cy="26431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1200"/>
              </a:spcBef>
              <a:buClr>
                <a:schemeClr val="tx1"/>
              </a:buClr>
              <a:defRPr/>
            </a:pPr>
            <a:r>
              <a:rPr kumimoji="1"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解决方案</a:t>
            </a:r>
            <a:endParaRPr kumimoji="1"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spcBef>
                <a:spcPts val="1200"/>
              </a:spcBef>
              <a:buClr>
                <a:schemeClr val="tx1"/>
              </a:buClr>
              <a:defRPr/>
            </a:pPr>
            <a:endParaRPr kumimoji="1" lang="en-US" altLang="zh-CN" sz="14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此项目创建了超过</a:t>
            </a:r>
            <a:r>
              <a:rPr kumimoji="1" lang="en-US" altLang="zh-CN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15</a:t>
            </a: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个应用程序接口进行现场数据传输。将现场信息实时地传输至企业级应用程序中，包括：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en-US" altLang="zh-CN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SAP</a:t>
            </a: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人工管理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工作成本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物料追踪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危险材料的可追溯性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kumimoji="1" lang="zh-CN" altLang="en-US" sz="115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使现场工人得到生产工作指示剂订单完成的相关流程等信息</a:t>
            </a:r>
            <a:r>
              <a:rPr kumimoji="1" lang="zh-CN" altLang="en-US" sz="11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43013" name="TextBox 16"/>
          <p:cNvSpPr txBox="1">
            <a:spLocks noChangeArrowheads="1"/>
          </p:cNvSpPr>
          <p:nvPr/>
        </p:nvSpPr>
        <p:spPr bwMode="auto">
          <a:xfrm>
            <a:off x="8467725" y="4762500"/>
            <a:ext cx="10887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Char char="–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sz="1200">
                <a:cs typeface="Times New Roman" panose="02020603050405020304" pitchFamily="18" charset="0"/>
              </a:rPr>
              <a:t>访问控制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sz="1200">
                <a:cs typeface="Times New Roman" panose="02020603050405020304" pitchFamily="18" charset="0"/>
              </a:rPr>
              <a:t>监管报告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sz="1200">
                <a:cs typeface="Times New Roman" panose="02020603050405020304" pitchFamily="18" charset="0"/>
              </a:rPr>
              <a:t>工具追踪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6456363" y="1149351"/>
            <a:ext cx="3960812" cy="19780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TextBox 19"/>
          <p:cNvSpPr txBox="1"/>
          <p:nvPr/>
        </p:nvSpPr>
        <p:spPr bwMode="auto">
          <a:xfrm>
            <a:off x="6527801" y="1149351"/>
            <a:ext cx="3609975" cy="19589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应用效果</a:t>
            </a:r>
            <a:endParaRPr lang="en-US" altLang="zh-CN" sz="1400" b="1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150" b="1" dirty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150" b="1" dirty="0">
                <a:latin typeface="微软雅黑" pitchFamily="34" charset="-122"/>
                <a:ea typeface="微软雅黑" pitchFamily="34" charset="-122"/>
              </a:rPr>
              <a:t>个企业应用程序的通用数据采集平台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50" b="1" dirty="0">
                <a:latin typeface="微软雅黑" pitchFamily="34" charset="-122"/>
                <a:ea typeface="微软雅黑" pitchFamily="34" charset="-122"/>
              </a:rPr>
              <a:t>一次录入，数据可用、同步、有效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50" b="1" dirty="0">
                <a:latin typeface="微软雅黑" pitchFamily="34" charset="-122"/>
                <a:ea typeface="微软雅黑" pitchFamily="34" charset="-122"/>
              </a:rPr>
              <a:t>通用用户界面的再利用，带来投资回报率（</a:t>
            </a:r>
            <a:r>
              <a:rPr lang="en-US" altLang="zh-CN" sz="1150" b="1" dirty="0">
                <a:latin typeface="微软雅黑" pitchFamily="34" charset="-122"/>
                <a:ea typeface="微软雅黑" pitchFamily="34" charset="-122"/>
              </a:rPr>
              <a:t>ROI</a:t>
            </a:r>
            <a:r>
              <a:rPr lang="zh-CN" altLang="en-US" sz="1150" b="1" dirty="0">
                <a:latin typeface="微软雅黑" pitchFamily="34" charset="-122"/>
                <a:ea typeface="微软雅黑" pitchFamily="34" charset="-122"/>
              </a:rPr>
              <a:t>）的增加和再培训成本最低化</a:t>
            </a:r>
          </a:p>
          <a:p>
            <a:pPr marL="285750" indent="-285750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150" b="1" dirty="0">
                <a:latin typeface="微软雅黑" pitchFamily="34" charset="-122"/>
                <a:ea typeface="微软雅黑" pitchFamily="34" charset="-122"/>
              </a:rPr>
              <a:t>支持新的和未来的安全需求</a:t>
            </a:r>
          </a:p>
        </p:txBody>
      </p:sp>
      <p:pic>
        <p:nvPicPr>
          <p:cNvPr id="23559" name="Picture 10" descr="F:\图片 图标集\画册 生产线   等\生产线\15195055N-0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992313" y="1125539"/>
            <a:ext cx="3890962" cy="4967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"/>
          <p:cNvSpPr/>
          <p:nvPr/>
        </p:nvSpPr>
        <p:spPr>
          <a:xfrm>
            <a:off x="1992313" y="6188124"/>
            <a:ext cx="8424862" cy="4109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高稳定、高可靠、适时现场数据采集，多系统集成</a:t>
            </a:r>
            <a:endParaRPr 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465003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一个传统的典型智能制造系统应用</a:t>
            </a:r>
          </a:p>
        </p:txBody>
      </p:sp>
      <p:sp>
        <p:nvSpPr>
          <p:cNvPr id="1638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347200" y="6356350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862" tIns="58431" rIns="116862" bIns="58431"/>
          <a:lstStyle>
            <a:lvl1pPr eaLnBrk="0" hangingPunct="0"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14718" indent="-274892" eaLnBrk="0" hangingPunct="0"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099566" indent="-219913" eaLnBrk="0" hangingPunct="0"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39392" indent="-219913" eaLnBrk="0" hangingPunct="0"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marL="1979219" indent="-219913" eaLnBrk="0" hangingPunct="0"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19045" indent="-21991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858872" indent="-21991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298698" indent="-21991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738524" indent="-21991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eaLnBrk="1" hangingPunct="1"/>
            <a:fld id="{8FAC8550-5C15-4254-A3F1-07A402CBC104}" type="slidenum">
              <a:rPr lang="en-US" altLang="zh-CN"/>
              <a:pPr algn="ctr" eaLnBrk="1" hangingPunct="1"/>
              <a:t>43</a:t>
            </a:fld>
            <a:endParaRPr lang="en-US" altLang="zh-CN"/>
          </a:p>
        </p:txBody>
      </p:sp>
      <p:grpSp>
        <p:nvGrpSpPr>
          <p:cNvPr id="16387" name="组合 26"/>
          <p:cNvGrpSpPr>
            <a:grpSpLocks/>
          </p:cNvGrpSpPr>
          <p:nvPr/>
        </p:nvGrpSpPr>
        <p:grpSpPr bwMode="auto">
          <a:xfrm>
            <a:off x="238750" y="1124522"/>
            <a:ext cx="11714501" cy="5256887"/>
            <a:chOff x="179512" y="1124744"/>
            <a:chExt cx="8784976" cy="5256584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251840" y="5085539"/>
              <a:ext cx="8712648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15084" y="4365656"/>
              <a:ext cx="871383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51840" y="3032433"/>
              <a:ext cx="8712648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251840" y="2308231"/>
              <a:ext cx="8712648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4067477" y="3212404"/>
              <a:ext cx="4320752" cy="1009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643872" y="5825578"/>
              <a:ext cx="956874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高速高精钻攻中心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700346" y="5825578"/>
              <a:ext cx="623687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机器人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420076" y="5825578"/>
              <a:ext cx="768345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自动装夹工具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339752" y="5825578"/>
              <a:ext cx="599973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RGV/</a:t>
              </a:r>
            </a:p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AGV</a:t>
              </a:r>
              <a:endParaRPr lang="zh-CN" altLang="en-US" dirty="0">
                <a:solidFill>
                  <a:schemeClr val="tx1"/>
                </a:solidFill>
                <a:ea typeface="黑体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43872" y="5167606"/>
              <a:ext cx="4295853" cy="431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生产设备集成控制系统（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DCS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156710" y="5825578"/>
              <a:ext cx="647401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刀具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923870" y="5825578"/>
              <a:ext cx="552544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料盘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156710" y="5167606"/>
              <a:ext cx="1319703" cy="431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RFID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设施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643872" y="4509633"/>
              <a:ext cx="6744358" cy="431930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数据采集与指令下达（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DNC/MDC/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传感器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/RFID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中间件）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843817" y="3212404"/>
              <a:ext cx="864388" cy="1009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三维工艺设计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620158" y="3212404"/>
              <a:ext cx="863202" cy="1009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三维虚拟车间建模与仿真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9563" y="3284393"/>
              <a:ext cx="624873" cy="577346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计划</a:t>
              </a:r>
              <a:endParaRPr lang="en-US" altLang="zh-CN" dirty="0">
                <a:solidFill>
                  <a:schemeClr val="tx1"/>
                </a:solidFill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排程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076523" y="3284393"/>
              <a:ext cx="623687" cy="577346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执行</a:t>
              </a:r>
              <a:endParaRPr lang="en-US" altLang="zh-CN" dirty="0">
                <a:solidFill>
                  <a:schemeClr val="tx1"/>
                </a:solidFill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管控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873324" y="3284393"/>
              <a:ext cx="624872" cy="577346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物流</a:t>
              </a:r>
              <a:endParaRPr lang="en-US" altLang="zh-CN" dirty="0">
                <a:solidFill>
                  <a:schemeClr val="tx1"/>
                </a:solidFill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管控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60640" y="3284393"/>
              <a:ext cx="623687" cy="577346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质量</a:t>
              </a:r>
              <a:endParaRPr lang="en-US" altLang="zh-CN" dirty="0">
                <a:solidFill>
                  <a:schemeClr val="tx1"/>
                </a:solidFill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管控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404085" y="3284393"/>
              <a:ext cx="840674" cy="577346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设备工具管控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620158" y="2420533"/>
              <a:ext cx="2807778" cy="43193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云数据中心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364652" y="2420533"/>
              <a:ext cx="3023578" cy="43193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决策分析平台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609487" y="1124744"/>
              <a:ext cx="2818449" cy="1007836"/>
            </a:xfrm>
            <a:prstGeom prst="rect">
              <a:avLst/>
            </a:prstGeom>
            <a:solidFill>
              <a:srgbClr val="FFFF00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ea typeface="黑体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364652" y="1124744"/>
              <a:ext cx="3023578" cy="1007836"/>
            </a:xfrm>
            <a:prstGeom prst="rect">
              <a:avLst/>
            </a:prstGeom>
            <a:solidFill>
              <a:srgbClr val="FFFF00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endParaRPr lang="zh-CN" altLang="en-US" dirty="0">
                <a:solidFill>
                  <a:schemeClr val="tx1"/>
                </a:solidFill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284464" y="5825578"/>
              <a:ext cx="935530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自动检测设备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2124088" y="5599536"/>
              <a:ext cx="0" cy="2461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2990846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3762748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788393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5639738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6492269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7211998" y="5609614"/>
              <a:ext cx="0" cy="246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3708205" y="4921406"/>
              <a:ext cx="0" cy="246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852727" y="4922846"/>
              <a:ext cx="0" cy="2461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4" idx="2"/>
            </p:cNvCxnSpPr>
            <p:nvPr/>
          </p:nvCxnSpPr>
          <p:spPr>
            <a:xfrm>
              <a:off x="3275418" y="4221679"/>
              <a:ext cx="0" cy="2879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14" idx="3"/>
              <a:endCxn id="26" idx="1"/>
            </p:cNvCxnSpPr>
            <p:nvPr/>
          </p:nvCxnSpPr>
          <p:spPr>
            <a:xfrm>
              <a:off x="3708205" y="3716322"/>
              <a:ext cx="359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5873324" y="4221679"/>
              <a:ext cx="0" cy="2879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2628017" y="2852463"/>
              <a:ext cx="0" cy="16571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4427935" y="2708486"/>
              <a:ext cx="93671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6876441" y="2852463"/>
              <a:ext cx="0" cy="3599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15" idx="1"/>
              <a:endCxn id="23" idx="1"/>
            </p:cNvCxnSpPr>
            <p:nvPr/>
          </p:nvCxnSpPr>
          <p:spPr>
            <a:xfrm rot="10800000">
              <a:off x="1609487" y="1628662"/>
              <a:ext cx="10671" cy="2087660"/>
            </a:xfrm>
            <a:prstGeom prst="bentConnector3">
              <a:avLst>
                <a:gd name="adj1" fmla="val 2466950"/>
              </a:avLst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32" name="矩形 54"/>
            <p:cNvSpPr>
              <a:spLocks noChangeArrowheads="1"/>
            </p:cNvSpPr>
            <p:nvPr/>
          </p:nvSpPr>
          <p:spPr bwMode="auto">
            <a:xfrm>
              <a:off x="1619672" y="1177007"/>
              <a:ext cx="2808312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>
                  <a:solidFill>
                    <a:srgbClr val="000000"/>
                  </a:solidFill>
                  <a:ea typeface="黑体" pitchFamily="49" charset="-122"/>
                </a:rPr>
                <a:t>生产控制中心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693672" y="1546595"/>
              <a:ext cx="1150145" cy="513997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智能工厂虚拟呈现与漫游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904289" y="1546595"/>
              <a:ext cx="1451317" cy="513997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智能工厂多视图、多粒度展现</a:t>
              </a:r>
            </a:p>
          </p:txBody>
        </p:sp>
        <p:cxnSp>
          <p:nvCxnSpPr>
            <p:cNvPr id="62" name="直接箭头连接符 61"/>
            <p:cNvCxnSpPr>
              <a:stCxn id="21" idx="0"/>
              <a:endCxn id="23" idx="2"/>
            </p:cNvCxnSpPr>
            <p:nvPr/>
          </p:nvCxnSpPr>
          <p:spPr>
            <a:xfrm flipH="1" flipV="1">
              <a:off x="3019304" y="2132580"/>
              <a:ext cx="4743" cy="2879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508124" y="1546595"/>
              <a:ext cx="875059" cy="478002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设备状态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6431797" y="1546595"/>
              <a:ext cx="876245" cy="478002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生产绩效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7368513" y="1542276"/>
              <a:ext cx="876245" cy="478002"/>
            </a:xfrm>
            <a:prstGeom prst="rect">
              <a:avLst/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生产异常</a:t>
              </a:r>
            </a:p>
          </p:txBody>
        </p:sp>
        <p:sp>
          <p:nvSpPr>
            <p:cNvPr id="16439" name="矩形 69"/>
            <p:cNvSpPr>
              <a:spLocks noChangeArrowheads="1"/>
            </p:cNvSpPr>
            <p:nvPr/>
          </p:nvSpPr>
          <p:spPr bwMode="auto">
            <a:xfrm>
              <a:off x="5388089" y="1146424"/>
              <a:ext cx="3000335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000000"/>
                  </a:solidFill>
                  <a:ea typeface="黑体" pitchFamily="49" charset="-122"/>
                </a:rPr>
                <a:t>移动</a:t>
              </a:r>
              <a:r>
                <a:rPr lang="zh-CN" altLang="en-US" dirty="0">
                  <a:solidFill>
                    <a:srgbClr val="000000"/>
                  </a:solidFill>
                  <a:ea typeface="黑体" pitchFamily="49" charset="-122"/>
                </a:rPr>
                <a:t>终端应用（手机、平板）</a:t>
              </a:r>
            </a:p>
          </p:txBody>
        </p:sp>
        <p:cxnSp>
          <p:nvCxnSpPr>
            <p:cNvPr id="74" name="直接箭头连接符 73"/>
            <p:cNvCxnSpPr>
              <a:stCxn id="21" idx="3"/>
              <a:endCxn id="24" idx="1"/>
            </p:cNvCxnSpPr>
            <p:nvPr/>
          </p:nvCxnSpPr>
          <p:spPr>
            <a:xfrm flipV="1">
              <a:off x="4427935" y="1628662"/>
              <a:ext cx="936716" cy="10078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23" idx="3"/>
              <a:endCxn id="22" idx="1"/>
            </p:cNvCxnSpPr>
            <p:nvPr/>
          </p:nvCxnSpPr>
          <p:spPr>
            <a:xfrm>
              <a:off x="4427935" y="1628662"/>
              <a:ext cx="936716" cy="10078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24" idx="2"/>
              <a:endCxn id="22" idx="0"/>
            </p:cNvCxnSpPr>
            <p:nvPr/>
          </p:nvCxnSpPr>
          <p:spPr>
            <a:xfrm>
              <a:off x="6876441" y="2132580"/>
              <a:ext cx="0" cy="2879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43" name="矩形 83"/>
            <p:cNvSpPr>
              <a:spLocks noChangeArrowheads="1"/>
            </p:cNvSpPr>
            <p:nvPr/>
          </p:nvSpPr>
          <p:spPr bwMode="auto">
            <a:xfrm>
              <a:off x="4781446" y="3861048"/>
              <a:ext cx="2808312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>
                  <a:solidFill>
                    <a:srgbClr val="000000"/>
                  </a:solidFill>
                  <a:ea typeface="黑体" pitchFamily="49" charset="-122"/>
                </a:rPr>
                <a:t>制造执行系统（</a:t>
              </a:r>
              <a:r>
                <a:rPr lang="en-US" altLang="zh-CN">
                  <a:solidFill>
                    <a:srgbClr val="000000"/>
                  </a:solidFill>
                  <a:ea typeface="黑体" pitchFamily="49" charset="-122"/>
                </a:rPr>
                <a:t>MES</a:t>
              </a:r>
              <a:r>
                <a:rPr lang="zh-CN" altLang="en-US">
                  <a:solidFill>
                    <a:srgbClr val="000000"/>
                  </a:solidFill>
                  <a:ea typeface="黑体" pitchFamily="49" charset="-122"/>
                </a:rPr>
                <a:t>）</a:t>
              </a:r>
            </a:p>
          </p:txBody>
        </p:sp>
        <p:sp>
          <p:nvSpPr>
            <p:cNvPr id="16444" name="矩形 92"/>
            <p:cNvSpPr>
              <a:spLocks noChangeArrowheads="1"/>
            </p:cNvSpPr>
            <p:nvPr/>
          </p:nvSpPr>
          <p:spPr bwMode="auto">
            <a:xfrm>
              <a:off x="189551" y="5518061"/>
              <a:ext cx="1214097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ea typeface="黑体" pitchFamily="49" charset="-122"/>
                </a:rPr>
                <a:t>智能设备层</a:t>
              </a:r>
            </a:p>
          </p:txBody>
        </p:sp>
        <p:sp>
          <p:nvSpPr>
            <p:cNvPr id="16445" name="矩形 93"/>
            <p:cNvSpPr>
              <a:spLocks noChangeArrowheads="1"/>
            </p:cNvSpPr>
            <p:nvPr/>
          </p:nvSpPr>
          <p:spPr bwMode="auto">
            <a:xfrm>
              <a:off x="189551" y="4614919"/>
              <a:ext cx="1214097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ea typeface="黑体" pitchFamily="49" charset="-122"/>
                </a:rPr>
                <a:t>物联网层</a:t>
              </a:r>
            </a:p>
          </p:txBody>
        </p:sp>
        <p:sp>
          <p:nvSpPr>
            <p:cNvPr id="16446" name="矩形 94"/>
            <p:cNvSpPr>
              <a:spLocks noChangeArrowheads="1"/>
            </p:cNvSpPr>
            <p:nvPr/>
          </p:nvSpPr>
          <p:spPr bwMode="auto">
            <a:xfrm>
              <a:off x="179512" y="3573016"/>
              <a:ext cx="1214097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ea typeface="黑体" pitchFamily="49" charset="-122"/>
                </a:rPr>
                <a:t>业务系统层</a:t>
              </a:r>
            </a:p>
          </p:txBody>
        </p:sp>
        <p:sp>
          <p:nvSpPr>
            <p:cNvPr id="16447" name="矩形 95"/>
            <p:cNvSpPr>
              <a:spLocks noChangeArrowheads="1"/>
            </p:cNvSpPr>
            <p:nvPr/>
          </p:nvSpPr>
          <p:spPr bwMode="auto">
            <a:xfrm>
              <a:off x="179512" y="2519027"/>
              <a:ext cx="1214097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ea typeface="黑体" pitchFamily="49" charset="-122"/>
                </a:rPr>
                <a:t>数据中心层</a:t>
              </a:r>
            </a:p>
          </p:txBody>
        </p:sp>
        <p:sp>
          <p:nvSpPr>
            <p:cNvPr id="16448" name="矩形 96"/>
            <p:cNvSpPr>
              <a:spLocks noChangeArrowheads="1"/>
            </p:cNvSpPr>
            <p:nvPr/>
          </p:nvSpPr>
          <p:spPr bwMode="auto">
            <a:xfrm>
              <a:off x="179512" y="1474910"/>
              <a:ext cx="1214097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ea typeface="黑体" pitchFamily="49" charset="-122"/>
                </a:rPr>
                <a:t>智能展现层</a:t>
              </a:r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4246521" y="2852463"/>
              <a:ext cx="0" cy="3599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7590243" y="5825578"/>
              <a:ext cx="797987" cy="5557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/>
                  </a:solidFill>
                  <a:ea typeface="黑体" pitchFamily="49" charset="-122"/>
                </a:rPr>
                <a:t>Andon/</a:t>
              </a:r>
              <a:r>
                <a:rPr lang="zh-CN" altLang="en-US" sz="1500" dirty="0">
                  <a:solidFill>
                    <a:schemeClr val="tx1"/>
                  </a:solidFill>
                  <a:ea typeface="黑体" pitchFamily="49" charset="-122"/>
                </a:rPr>
                <a:t>看板</a:t>
              </a:r>
              <a:r>
                <a:rPr lang="en-US" altLang="zh-CN" sz="1500" dirty="0">
                  <a:solidFill>
                    <a:schemeClr val="tx1"/>
                  </a:solidFill>
                  <a:ea typeface="黑体" pitchFamily="49" charset="-122"/>
                </a:rPr>
                <a:t>/</a:t>
              </a:r>
              <a:r>
                <a:rPr lang="zh-CN" altLang="en-US" sz="1500" dirty="0">
                  <a:solidFill>
                    <a:schemeClr val="tx1"/>
                  </a:solidFill>
                  <a:ea typeface="黑体" pitchFamily="49" charset="-122"/>
                </a:rPr>
                <a:t>车间终端</a:t>
              </a: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7992200" y="4941562"/>
              <a:ext cx="0" cy="8840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9" name="图片 7" descr="A一基本应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8" y="253414"/>
            <a:ext cx="1728162" cy="39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23234" y="3212302"/>
            <a:ext cx="5761853" cy="1018014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145578" y="1176787"/>
            <a:ext cx="9039510" cy="1711429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10971"/>
      </p:ext>
    </p:extLst>
  </p:cSld>
  <p:clrMapOvr>
    <a:masterClrMapping/>
  </p:clrMapOvr>
  <p:transition advTm="10890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303264" y="2996952"/>
            <a:ext cx="6825184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srgbClr val="B2B2B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</a:t>
            </a:r>
            <a:r>
              <a:rPr lang="zh-CN" altLang="en-US" sz="4400" b="1" dirty="0" smtClean="0">
                <a:solidFill>
                  <a:srgbClr val="B2B2B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制造的</a:t>
            </a:r>
            <a:r>
              <a:rPr lang="zh-CN" alt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思考</a:t>
            </a:r>
            <a:endParaRPr lang="zh-CN" altLang="en-US" sz="4400" b="1" dirty="0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6" name="直接连接符 7"/>
          <p:cNvCxnSpPr>
            <a:cxnSpLocks noChangeShapeType="1"/>
          </p:cNvCxnSpPr>
          <p:nvPr/>
        </p:nvCxnSpPr>
        <p:spPr bwMode="auto">
          <a:xfrm>
            <a:off x="1847528" y="2631999"/>
            <a:ext cx="6264275" cy="1588"/>
          </a:xfrm>
          <a:prstGeom prst="line">
            <a:avLst/>
          </a:prstGeom>
          <a:noFill/>
          <a:ln w="9525" algn="ctr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8"/>
          <p:cNvCxnSpPr>
            <a:cxnSpLocks noChangeShapeType="1"/>
          </p:cNvCxnSpPr>
          <p:nvPr/>
        </p:nvCxnSpPr>
        <p:spPr bwMode="auto">
          <a:xfrm>
            <a:off x="1847528" y="4217913"/>
            <a:ext cx="6264275" cy="3175"/>
          </a:xfrm>
          <a:prstGeom prst="line">
            <a:avLst/>
          </a:prstGeom>
          <a:noFill/>
          <a:ln w="9525" algn="ctr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308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59" y="4917756"/>
            <a:ext cx="2304980" cy="1760721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prstClr val="black"/>
                </a:solidFill>
              </a:rPr>
              <a:t>当车间出现生产异常时，通过触摸系统按灯的方式进行紧急情况发布，并通过不同形式的方式进行通知，快速联系到对应责任人进行紧急处理。系统记录问题后定时进行问题统计分析。</a:t>
            </a:r>
            <a:endParaRPr lang="en-US" altLang="zh-CN" b="0" dirty="0">
              <a:solidFill>
                <a:prstClr val="black"/>
              </a:solidFill>
            </a:endParaRPr>
          </a:p>
          <a:p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透明化的主要目的：</a:t>
            </a:r>
            <a:r>
              <a:rPr lang="zh-CN" altLang="en-US" dirty="0"/>
              <a:t>及时响应、及时处理、及时</a:t>
            </a:r>
            <a:r>
              <a:rPr lang="zh-CN" altLang="en-US" dirty="0" smtClean="0"/>
              <a:t>改善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938" y="4917755"/>
            <a:ext cx="2906797" cy="1763218"/>
          </a:xfrm>
          <a:prstGeom prst="rect">
            <a:avLst/>
          </a:prstGeom>
        </p:spPr>
      </p:pic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850" y="4917755"/>
            <a:ext cx="2906797" cy="177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1" y="2756242"/>
            <a:ext cx="3845167" cy="18315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46" y="4917755"/>
            <a:ext cx="2304980" cy="17632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850" y="2756242"/>
            <a:ext cx="3845165" cy="183152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50831" y="4247421"/>
            <a:ext cx="2119532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员工触发报警</a:t>
            </a:r>
          </a:p>
        </p:txBody>
      </p:sp>
      <p:sp>
        <p:nvSpPr>
          <p:cNvPr id="14" name="矩形 13"/>
          <p:cNvSpPr/>
          <p:nvPr/>
        </p:nvSpPr>
        <p:spPr>
          <a:xfrm>
            <a:off x="7925483" y="4247803"/>
            <a:ext cx="2119532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设备触发报警</a:t>
            </a:r>
          </a:p>
        </p:txBody>
      </p:sp>
      <p:sp>
        <p:nvSpPr>
          <p:cNvPr id="8" name="下箭头 7"/>
          <p:cNvSpPr/>
          <p:nvPr/>
        </p:nvSpPr>
        <p:spPr>
          <a:xfrm>
            <a:off x="5158332" y="4275555"/>
            <a:ext cx="1978920" cy="844061"/>
          </a:xfrm>
          <a:prstGeom prst="downArrow">
            <a:avLst/>
          </a:prstGeom>
          <a:solidFill>
            <a:srgbClr val="04904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0646" y="6343351"/>
            <a:ext cx="230498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车间喇叭报警</a:t>
            </a:r>
          </a:p>
        </p:txBody>
      </p:sp>
      <p:sp>
        <p:nvSpPr>
          <p:cNvPr id="16" name="矩形 15"/>
          <p:cNvSpPr/>
          <p:nvPr/>
        </p:nvSpPr>
        <p:spPr>
          <a:xfrm>
            <a:off x="3188938" y="6343350"/>
            <a:ext cx="290706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手机短信报警</a:t>
            </a:r>
          </a:p>
        </p:txBody>
      </p:sp>
      <p:sp>
        <p:nvSpPr>
          <p:cNvPr id="17" name="矩形 16"/>
          <p:cNvSpPr/>
          <p:nvPr/>
        </p:nvSpPr>
        <p:spPr>
          <a:xfrm>
            <a:off x="6199850" y="6340853"/>
            <a:ext cx="2906797" cy="3401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电子大屏报警</a:t>
            </a:r>
          </a:p>
        </p:txBody>
      </p:sp>
      <p:sp>
        <p:nvSpPr>
          <p:cNvPr id="18" name="矩形 17"/>
          <p:cNvSpPr/>
          <p:nvPr/>
        </p:nvSpPr>
        <p:spPr>
          <a:xfrm>
            <a:off x="9249959" y="6340854"/>
            <a:ext cx="2304980" cy="337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工位灯塔报警</a:t>
            </a:r>
          </a:p>
        </p:txBody>
      </p:sp>
    </p:spTree>
    <p:extLst>
      <p:ext uri="{BB962C8B-B14F-4D97-AF65-F5344CB8AC3E}">
        <p14:creationId xmlns:p14="http://schemas.microsoft.com/office/powerpoint/2010/main" val="6923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635618"/>
            <a:ext cx="4865363" cy="273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</a:t>
            </a:r>
            <a:r>
              <a:rPr lang="zh-CN" altLang="en-US" dirty="0" smtClean="0"/>
              <a:t>集成控制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786" y="4288039"/>
            <a:ext cx="9080548" cy="239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33" y="3163669"/>
            <a:ext cx="3215603" cy="1788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228765" y="1157547"/>
            <a:ext cx="3964519" cy="47807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、设备加工参数实时采集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133" y="2708920"/>
            <a:ext cx="3228303" cy="47807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、设备性能统计分析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73205" y="4049004"/>
            <a:ext cx="3227128" cy="47807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、设备状态实时监控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55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4E53DD"/>
                </a:solidFill>
                <a:latin typeface="宋体" pitchFamily="2" charset="-122"/>
              </a:rPr>
              <a:t>设备集群控制与车间透明化互为基础</a:t>
            </a:r>
            <a:r>
              <a:rPr lang="zh-CN" altLang="en-US" b="0" dirty="0" smtClean="0">
                <a:solidFill>
                  <a:srgbClr val="000000"/>
                </a:solidFill>
                <a:latin typeface="宋体" pitchFamily="2" charset="-122"/>
              </a:rPr>
              <a:t>：智能装备可</a:t>
            </a:r>
            <a:r>
              <a:rPr lang="zh-CN" altLang="en-US" b="0" dirty="0">
                <a:solidFill>
                  <a:srgbClr val="000000"/>
                </a:solidFill>
                <a:latin typeface="宋体" pitchFamily="2" charset="-122"/>
              </a:rPr>
              <a:t>通过数字化手段对生产过程进行展现和控制，并借助自动化和智能化的技术手段，实现的制造柔性化、生产过程少人化和透明化，最终建立生产车间</a:t>
            </a:r>
            <a:r>
              <a:rPr lang="zh-CN" altLang="en-US" b="0" dirty="0" smtClean="0">
                <a:solidFill>
                  <a:srgbClr val="000000"/>
                </a:solidFill>
                <a:latin typeface="宋体" pitchFamily="2" charset="-122"/>
              </a:rPr>
              <a:t>的智能制造</a:t>
            </a:r>
            <a:r>
              <a:rPr lang="zh-CN" altLang="en-US" b="0" dirty="0">
                <a:solidFill>
                  <a:srgbClr val="000000"/>
                </a:solidFill>
                <a:latin typeface="宋体" pitchFamily="2" charset="-122"/>
              </a:rPr>
              <a:t>平台，持续改善生产管理过程。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</a:t>
            </a:r>
            <a:r>
              <a:rPr lang="zh-CN" altLang="en-US" dirty="0" smtClean="0"/>
              <a:t>集成控制</a:t>
            </a:r>
            <a:endParaRPr lang="en-US" dirty="0"/>
          </a:p>
        </p:txBody>
      </p:sp>
      <p:pic>
        <p:nvPicPr>
          <p:cNvPr id="33797" name="Picture 5" descr="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9" y="3127832"/>
            <a:ext cx="6076563" cy="3418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26" y="3127832"/>
            <a:ext cx="4507735" cy="3418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31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透明化是双向的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64441" y="2101752"/>
            <a:ext cx="10279712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753603" y="2002061"/>
            <a:ext cx="0" cy="38629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826913" y="1988413"/>
            <a:ext cx="0" cy="38629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37523" y="1990490"/>
            <a:ext cx="0" cy="38629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842913" y="21290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13605" y="21290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93272" y="211851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C:\Users\戴峰\Desktop\新建文件夹 (2)\IMG_18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4822" r="2373" b="5410"/>
          <a:stretch/>
        </p:blipFill>
        <p:spPr bwMode="auto">
          <a:xfrm>
            <a:off x="7092856" y="2545834"/>
            <a:ext cx="1481899" cy="8335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C:\Users\戴峰\Desktop\新建文件夹 (2)\IMG_18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4822" r="2373" b="5410"/>
          <a:stretch/>
        </p:blipFill>
        <p:spPr bwMode="auto">
          <a:xfrm>
            <a:off x="4309128" y="2545834"/>
            <a:ext cx="1481899" cy="8335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4" descr="C:\Users\戴峰\Desktop\新建文件夹 (2)\IMG_18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4822" r="2373" b="5410"/>
          <a:stretch/>
        </p:blipFill>
        <p:spPr bwMode="auto">
          <a:xfrm>
            <a:off x="1484824" y="2545834"/>
            <a:ext cx="1481899" cy="8335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857" y="2743005"/>
            <a:ext cx="613200" cy="61685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166691" y="1990490"/>
            <a:ext cx="0" cy="38629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箭头 16"/>
          <p:cNvSpPr/>
          <p:nvPr/>
        </p:nvSpPr>
        <p:spPr>
          <a:xfrm rot="10800000">
            <a:off x="8752763" y="2962619"/>
            <a:ext cx="402693" cy="323665"/>
          </a:xfrm>
          <a:prstGeom prst="rightArrow">
            <a:avLst/>
          </a:prstGeom>
          <a:solidFill>
            <a:srgbClr val="1088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33001" y="2892387"/>
            <a:ext cx="19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选择当前订单，显示对应工艺参考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7" y="3699877"/>
            <a:ext cx="5513283" cy="30686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05" y="3682912"/>
            <a:ext cx="5554651" cy="308560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309128" y="6353239"/>
            <a:ext cx="1720571" cy="4152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工位工艺图</a:t>
            </a:r>
          </a:p>
        </p:txBody>
      </p:sp>
      <p:sp>
        <p:nvSpPr>
          <p:cNvPr id="22" name="矩形 21"/>
          <p:cNvSpPr/>
          <p:nvPr/>
        </p:nvSpPr>
        <p:spPr>
          <a:xfrm>
            <a:off x="9764211" y="6353239"/>
            <a:ext cx="1923245" cy="4152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工位关键物料</a:t>
            </a:r>
          </a:p>
        </p:txBody>
      </p:sp>
      <p:sp>
        <p:nvSpPr>
          <p:cNvPr id="23" name="矩形 22"/>
          <p:cNvSpPr/>
          <p:nvPr/>
        </p:nvSpPr>
        <p:spPr>
          <a:xfrm>
            <a:off x="964442" y="1078003"/>
            <a:ext cx="1037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通过线边的电子作业指导，替代纸质工艺文件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提高加工准确率、更快响应上层下达的技术变更，以及快速处理车间异常</a:t>
            </a:r>
            <a:r>
              <a:rPr lang="zh-CN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343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/>
          <p:cNvCxnSpPr>
            <a:stCxn id="8" idx="3"/>
            <a:endCxn id="46" idx="1"/>
          </p:cNvCxnSpPr>
          <p:nvPr/>
        </p:nvCxnSpPr>
        <p:spPr>
          <a:xfrm flipV="1">
            <a:off x="2099953" y="2787793"/>
            <a:ext cx="654644" cy="827901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3"/>
            <a:endCxn id="13" idx="1"/>
          </p:cNvCxnSpPr>
          <p:nvPr/>
        </p:nvCxnSpPr>
        <p:spPr>
          <a:xfrm>
            <a:off x="4884001" y="3614237"/>
            <a:ext cx="1027940" cy="41160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设计制造一体化</a:t>
            </a:r>
            <a:endParaRPr lang="zh-CN" altLang="en-US" dirty="0"/>
          </a:p>
        </p:txBody>
      </p:sp>
      <p:cxnSp>
        <p:nvCxnSpPr>
          <p:cNvPr id="4" name="直接连接符 3"/>
          <p:cNvCxnSpPr>
            <a:stCxn id="8" idx="3"/>
            <a:endCxn id="11" idx="1"/>
          </p:cNvCxnSpPr>
          <p:nvPr/>
        </p:nvCxnSpPr>
        <p:spPr>
          <a:xfrm flipV="1">
            <a:off x="2099953" y="3614237"/>
            <a:ext cx="654644" cy="1456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8" idx="3"/>
            <a:endCxn id="12" idx="1"/>
          </p:cNvCxnSpPr>
          <p:nvPr/>
        </p:nvCxnSpPr>
        <p:spPr>
          <a:xfrm>
            <a:off x="2099953" y="3615693"/>
            <a:ext cx="631487" cy="800500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2" idx="3"/>
            <a:endCxn id="15" idx="1"/>
          </p:cNvCxnSpPr>
          <p:nvPr/>
        </p:nvCxnSpPr>
        <p:spPr>
          <a:xfrm>
            <a:off x="4847862" y="4416193"/>
            <a:ext cx="1056117" cy="1005096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0" idx="1"/>
          </p:cNvCxnSpPr>
          <p:nvPr/>
        </p:nvCxnSpPr>
        <p:spPr>
          <a:xfrm flipV="1">
            <a:off x="4884000" y="1890482"/>
            <a:ext cx="1019979" cy="897311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94456" y="3257109"/>
            <a:ext cx="1805497" cy="717169"/>
          </a:xfrm>
          <a:prstGeom prst="rect">
            <a:avLst/>
          </a:prstGeom>
          <a:solidFill>
            <a:srgbClr val="0FAD56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1600" dirty="0">
                <a:solidFill>
                  <a:prstClr val="white"/>
                </a:solidFill>
                <a:ea typeface="微软雅黑" pitchFamily="34" charset="-122"/>
              </a:rPr>
              <a:t>设计制造一体化</a:t>
            </a:r>
          </a:p>
        </p:txBody>
      </p:sp>
      <p:sp>
        <p:nvSpPr>
          <p:cNvPr id="9" name="矩形 8"/>
          <p:cNvSpPr/>
          <p:nvPr/>
        </p:nvSpPr>
        <p:spPr>
          <a:xfrm>
            <a:off x="2598713" y="2174077"/>
            <a:ext cx="2441171" cy="2880320"/>
          </a:xfrm>
          <a:prstGeom prst="rect">
            <a:avLst/>
          </a:prstGeom>
          <a:solidFill>
            <a:srgbClr val="F2F2F2"/>
          </a:solidFill>
          <a:ln w="19050">
            <a:solidFill>
              <a:schemeClr val="accent5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3979" y="993170"/>
            <a:ext cx="6044180" cy="1794623"/>
          </a:xfrm>
          <a:prstGeom prst="rect">
            <a:avLst/>
          </a:prstGeom>
          <a:solidFill>
            <a:srgbClr val="F2F2F2"/>
          </a:solidFill>
          <a:ln w="19050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54597" y="3380237"/>
            <a:ext cx="2129404" cy="46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1600" dirty="0" smtClean="0">
                <a:solidFill>
                  <a:prstClr val="white"/>
                </a:solidFill>
                <a:ea typeface="微软雅黑" pitchFamily="34" charset="-122"/>
              </a:rPr>
              <a:t>无纸化作业指导</a:t>
            </a:r>
            <a:endParaRPr lang="zh-CN" altLang="en-US" sz="16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1439" y="4182193"/>
            <a:ext cx="2116423" cy="46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</a:pPr>
            <a:r>
              <a:rPr lang="zh-CN" altLang="en-US" sz="1600" dirty="0">
                <a:solidFill>
                  <a:prstClr val="white"/>
                </a:solidFill>
                <a:ea typeface="微软雅黑" pitchFamily="34" charset="-122"/>
              </a:rPr>
              <a:t>设计</a:t>
            </a:r>
            <a:r>
              <a:rPr lang="zh-CN" altLang="en-US" sz="1600" dirty="0" smtClean="0">
                <a:solidFill>
                  <a:prstClr val="white"/>
                </a:solidFill>
                <a:ea typeface="微软雅黑" pitchFamily="34" charset="-122"/>
              </a:rPr>
              <a:t>变更反馈</a:t>
            </a:r>
            <a:endParaRPr lang="zh-CN" altLang="en-US" sz="16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11941" y="2876258"/>
            <a:ext cx="6049684" cy="1558278"/>
          </a:xfrm>
          <a:prstGeom prst="rect">
            <a:avLst/>
          </a:prstGeom>
          <a:solidFill>
            <a:srgbClr val="F2F2F2"/>
          </a:solidFill>
          <a:ln w="19050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9582333" y="1090262"/>
            <a:ext cx="23792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按任务、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工序传输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工艺图纸、三维作业指导至车间现场指定终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现场有权限人员在终端上对工艺的查询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03979" y="4521561"/>
            <a:ext cx="6057644" cy="1799456"/>
          </a:xfrm>
          <a:prstGeom prst="rect">
            <a:avLst/>
          </a:prstGeom>
          <a:solidFill>
            <a:srgbClr val="F2F2F2"/>
          </a:solidFill>
          <a:ln w="19050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9744497" y="3197538"/>
            <a:ext cx="22036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设计变更</a:t>
            </a: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</a:t>
            </a:r>
            <a:r>
              <a:rPr lang="zh-CN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和物料</a:t>
            </a:r>
            <a:r>
              <a:rPr lang="zh-CN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r>
              <a:rPr lang="zh-CN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时齐套检查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9648396" y="4888147"/>
            <a:ext cx="218400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设计变更后对车间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作业图文档、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清单、工艺路线等集成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45" y="2938129"/>
            <a:ext cx="3455339" cy="136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val 42"/>
          <p:cNvSpPr>
            <a:spLocks noChangeArrowheads="1"/>
          </p:cNvSpPr>
          <p:nvPr/>
        </p:nvSpPr>
        <p:spPr bwMode="auto">
          <a:xfrm>
            <a:off x="6796944" y="4606650"/>
            <a:ext cx="520517" cy="3490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43"/>
          <p:cNvSpPr>
            <a:spLocks noChangeShapeType="1"/>
          </p:cNvSpPr>
          <p:nvPr/>
        </p:nvSpPr>
        <p:spPr bwMode="auto">
          <a:xfrm>
            <a:off x="6295653" y="5028549"/>
            <a:ext cx="1450840" cy="0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22" name="Line 44"/>
          <p:cNvSpPr>
            <a:spLocks noChangeShapeType="1"/>
          </p:cNvSpPr>
          <p:nvPr/>
        </p:nvSpPr>
        <p:spPr bwMode="auto">
          <a:xfrm flipH="1">
            <a:off x="7072296" y="4977123"/>
            <a:ext cx="0" cy="202770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279485" y="5039884"/>
            <a:ext cx="0" cy="108387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24" name="Line 46"/>
          <p:cNvSpPr>
            <a:spLocks noChangeShapeType="1"/>
          </p:cNvSpPr>
          <p:nvPr/>
        </p:nvSpPr>
        <p:spPr bwMode="auto">
          <a:xfrm>
            <a:off x="7745209" y="5054605"/>
            <a:ext cx="0" cy="120483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25" name="Oval 49"/>
          <p:cNvSpPr>
            <a:spLocks noChangeArrowheads="1"/>
          </p:cNvSpPr>
          <p:nvPr/>
        </p:nvSpPr>
        <p:spPr bwMode="auto">
          <a:xfrm>
            <a:off x="6020814" y="5233116"/>
            <a:ext cx="546497" cy="3610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51"/>
          <p:cNvSpPr>
            <a:spLocks noChangeArrowheads="1"/>
          </p:cNvSpPr>
          <p:nvPr/>
        </p:nvSpPr>
        <p:spPr bwMode="auto">
          <a:xfrm>
            <a:off x="6779631" y="5215543"/>
            <a:ext cx="545276" cy="3640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52"/>
          <p:cNvSpPr>
            <a:spLocks noChangeArrowheads="1"/>
          </p:cNvSpPr>
          <p:nvPr/>
        </p:nvSpPr>
        <p:spPr bwMode="auto">
          <a:xfrm>
            <a:off x="7476773" y="5226106"/>
            <a:ext cx="539440" cy="36104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Line 54"/>
          <p:cNvSpPr>
            <a:spLocks noChangeShapeType="1"/>
          </p:cNvSpPr>
          <p:nvPr/>
        </p:nvSpPr>
        <p:spPr bwMode="auto">
          <a:xfrm>
            <a:off x="7072296" y="5588553"/>
            <a:ext cx="0" cy="111883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29" name="Line 55"/>
          <p:cNvSpPr>
            <a:spLocks noChangeShapeType="1"/>
          </p:cNvSpPr>
          <p:nvPr/>
        </p:nvSpPr>
        <p:spPr bwMode="auto">
          <a:xfrm>
            <a:off x="7428359" y="5717787"/>
            <a:ext cx="0" cy="139163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30" name="Line 56"/>
          <p:cNvSpPr>
            <a:spLocks noChangeShapeType="1"/>
          </p:cNvSpPr>
          <p:nvPr/>
        </p:nvSpPr>
        <p:spPr bwMode="auto">
          <a:xfrm flipH="1">
            <a:off x="6717143" y="5717787"/>
            <a:ext cx="0" cy="117701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31" name="Line 60"/>
          <p:cNvSpPr>
            <a:spLocks noChangeShapeType="1"/>
          </p:cNvSpPr>
          <p:nvPr/>
        </p:nvSpPr>
        <p:spPr bwMode="auto">
          <a:xfrm>
            <a:off x="6711125" y="5700436"/>
            <a:ext cx="767031" cy="0"/>
          </a:xfrm>
          <a:prstGeom prst="line">
            <a:avLst/>
          </a:prstGeom>
          <a:solidFill>
            <a:schemeClr val="tx2">
              <a:lumMod val="50000"/>
            </a:schemeClr>
          </a:solidFill>
          <a:ln w="9525">
            <a:solidFill>
              <a:srgbClr val="C0C0C0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 sz="1600">
              <a:solidFill>
                <a:srgbClr val="990000"/>
              </a:solidFill>
            </a:endParaRPr>
          </a:p>
        </p:txBody>
      </p:sp>
      <p:sp>
        <p:nvSpPr>
          <p:cNvPr id="32" name="Oval 50"/>
          <p:cNvSpPr>
            <a:spLocks noChangeArrowheads="1"/>
          </p:cNvSpPr>
          <p:nvPr/>
        </p:nvSpPr>
        <p:spPr bwMode="auto">
          <a:xfrm>
            <a:off x="6483646" y="5888711"/>
            <a:ext cx="528821" cy="3610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50"/>
          <p:cNvSpPr>
            <a:spLocks noChangeArrowheads="1"/>
          </p:cNvSpPr>
          <p:nvPr/>
        </p:nvSpPr>
        <p:spPr bwMode="auto">
          <a:xfrm>
            <a:off x="7213744" y="5887556"/>
            <a:ext cx="528821" cy="3610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304248" y="4622578"/>
            <a:ext cx="1248137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304248" y="5063010"/>
            <a:ext cx="1248137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304248" y="5514192"/>
            <a:ext cx="1248137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304246" y="5954624"/>
            <a:ext cx="1248137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AutoShape 143"/>
          <p:cNvCxnSpPr>
            <a:cxnSpLocks noChangeShapeType="1"/>
            <a:stCxn id="34" idx="2"/>
            <a:endCxn id="35" idx="0"/>
          </p:cNvCxnSpPr>
          <p:nvPr/>
        </p:nvCxnSpPr>
        <p:spPr bwMode="auto">
          <a:xfrm rot="5400000">
            <a:off x="8852116" y="4984694"/>
            <a:ext cx="152400" cy="1693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4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43"/>
          <p:cNvCxnSpPr>
            <a:cxnSpLocks noChangeShapeType="1"/>
            <a:stCxn id="35" idx="2"/>
            <a:endCxn id="36" idx="0"/>
          </p:cNvCxnSpPr>
          <p:nvPr/>
        </p:nvCxnSpPr>
        <p:spPr bwMode="auto">
          <a:xfrm rot="5400000">
            <a:off x="8846741" y="5430501"/>
            <a:ext cx="163150" cy="1693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4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143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8852116" y="5878425"/>
            <a:ext cx="152400" cy="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accent4">
                <a:lumMod val="7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" name="Picture 2" descr="C:\Users\Henry\Desktop\客户端主要截图\2013-5-8 11-54-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45" y="1064434"/>
            <a:ext cx="3455340" cy="16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/>
          <p:cNvSpPr/>
          <p:nvPr/>
        </p:nvSpPr>
        <p:spPr>
          <a:xfrm>
            <a:off x="2754597" y="2553792"/>
            <a:ext cx="2129404" cy="46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1600" dirty="0" smtClean="0">
                <a:solidFill>
                  <a:prstClr val="white"/>
                </a:solidFill>
                <a:ea typeface="微软雅黑" pitchFamily="34" charset="-122"/>
              </a:rPr>
              <a:t>快速选配</a:t>
            </a:r>
            <a:endParaRPr lang="zh-CN" altLang="en-US" sz="1600" dirty="0">
              <a:solidFill>
                <a:prstClr val="white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1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86434" y="1209401"/>
            <a:ext cx="1517279" cy="347392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Mestar</a:t>
            </a:r>
            <a:r>
              <a:rPr lang="en-US" altLang="zh-CN" dirty="0"/>
              <a:t> </a:t>
            </a:r>
            <a:r>
              <a:rPr lang="zh-CN" altLang="en-US" dirty="0"/>
              <a:t>™</a:t>
            </a:r>
            <a:endParaRPr lang="en-US" altLang="zh-CN" dirty="0"/>
          </a:p>
        </p:txBody>
      </p:sp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Mestar™ </a:t>
            </a:r>
            <a:r>
              <a:rPr lang="en-US" altLang="zh-CN" dirty="0" smtClean="0"/>
              <a:t>(</a:t>
            </a:r>
            <a:r>
              <a:rPr lang="zh-CN" altLang="en-US" dirty="0" smtClean="0"/>
              <a:t>支持快速二次开发，可扩展基础平台</a:t>
            </a:r>
            <a:r>
              <a:rPr lang="en-US" altLang="zh-CN" dirty="0" smtClean="0"/>
              <a:t>)</a:t>
            </a:r>
            <a:endParaRPr lang="zh-CN" altLang="en-US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1986433" y="3933057"/>
            <a:ext cx="3960440" cy="2412521"/>
            <a:chOff x="539552" y="3861048"/>
            <a:chExt cx="3960440" cy="2493353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pic>
          <p:nvPicPr>
            <p:cNvPr id="962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61048"/>
              <a:ext cx="3960440" cy="219113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39552" y="6036312"/>
              <a:ext cx="3960440" cy="318089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图形化流程配置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56610" y="3933057"/>
            <a:ext cx="3790550" cy="2402543"/>
            <a:chOff x="4932610" y="3806347"/>
            <a:chExt cx="3790550" cy="2402544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610" y="3806347"/>
              <a:ext cx="3790550" cy="211789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932610" y="5901114"/>
              <a:ext cx="3790550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系统运行监控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56610" y="1196754"/>
            <a:ext cx="3790550" cy="2472343"/>
            <a:chOff x="5431027" y="1210413"/>
            <a:chExt cx="3109205" cy="2086368"/>
          </a:xfrm>
          <a:effectLst>
            <a:outerShdw blurRad="254000" dist="101600" dir="2700000" algn="tl" rotWithShape="0">
              <a:prstClr val="black">
                <a:alpha val="55000"/>
              </a:prstClr>
            </a:outerShdw>
          </a:effectLst>
        </p:grpSpPr>
        <p:sp>
          <p:nvSpPr>
            <p:cNvPr id="14" name="TextBox 13"/>
            <p:cNvSpPr txBox="1"/>
            <p:nvPr/>
          </p:nvSpPr>
          <p:spPr>
            <a:xfrm>
              <a:off x="5431028" y="3037053"/>
              <a:ext cx="3109204" cy="259728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方便的组件配置与建模</a:t>
              </a: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1027" y="1210413"/>
              <a:ext cx="3109204" cy="1846587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7" name="矩形 6"/>
          <p:cNvSpPr/>
          <p:nvPr/>
        </p:nvSpPr>
        <p:spPr>
          <a:xfrm>
            <a:off x="1986433" y="1196753"/>
            <a:ext cx="3960440" cy="2472343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432" y="1628800"/>
            <a:ext cx="3914695" cy="1756157"/>
          </a:xfrm>
          <a:noFill/>
          <a:ln>
            <a:noFill/>
          </a:ln>
          <a:effectLst/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高稳定：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运行可靠，访问安全，数据完备</a:t>
            </a:r>
            <a:endParaRPr lang="en-US" altLang="zh-CN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高性能：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实时性，快速响应，高运行效率</a:t>
            </a:r>
            <a:endParaRPr lang="en-US" altLang="zh-CN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可扩展：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按业务量扩展，数据可归档，分布式部署</a:t>
            </a:r>
            <a:endParaRPr lang="en-US" altLang="zh-CN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自定义：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流程引擎、规则引擎、报表引擎</a:t>
            </a:r>
            <a:endParaRPr lang="en-US" altLang="zh-CN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易管理：</a:t>
            </a:r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运行时监控与预警，问题易诊断，</a:t>
            </a: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车间制造系统能效监测和管控系统</a:t>
            </a:r>
          </a:p>
        </p:txBody>
      </p:sp>
      <p:sp>
        <p:nvSpPr>
          <p:cNvPr id="4" name="矩形 3"/>
          <p:cNvSpPr/>
          <p:nvPr/>
        </p:nvSpPr>
        <p:spPr>
          <a:xfrm>
            <a:off x="1014693" y="1298607"/>
            <a:ext cx="1050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基于工作任务模式对人员绩效进行分析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1239774" y="3566121"/>
            <a:ext cx="1498731" cy="47650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5" idx="2"/>
            <a:endCxn id="24" idx="0"/>
          </p:cNvCxnSpPr>
          <p:nvPr/>
        </p:nvCxnSpPr>
        <p:spPr>
          <a:xfrm>
            <a:off x="1989140" y="4042629"/>
            <a:ext cx="0" cy="517412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39775" y="2549553"/>
            <a:ext cx="1537240" cy="499156"/>
          </a:xfrm>
          <a:prstGeom prst="rect">
            <a:avLst/>
          </a:prstGeom>
          <a:solidFill>
            <a:srgbClr val="E98517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生产订单</a:t>
            </a:r>
          </a:p>
        </p:txBody>
      </p:sp>
      <p:cxnSp>
        <p:nvCxnSpPr>
          <p:cNvPr id="20" name="直接箭头连接符 19"/>
          <p:cNvCxnSpPr>
            <a:endCxn id="5" idx="0"/>
          </p:cNvCxnSpPr>
          <p:nvPr/>
        </p:nvCxnSpPr>
        <p:spPr>
          <a:xfrm>
            <a:off x="1989140" y="3057837"/>
            <a:ext cx="0" cy="508284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239774" y="4560041"/>
            <a:ext cx="1498731" cy="476508"/>
          </a:xfrm>
          <a:prstGeom prst="rect">
            <a:avLst/>
          </a:prstGeom>
          <a:solidFill>
            <a:srgbClr val="108848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标注 34"/>
          <p:cNvSpPr/>
          <p:nvPr/>
        </p:nvSpPr>
        <p:spPr>
          <a:xfrm>
            <a:off x="3686185" y="2722060"/>
            <a:ext cx="3272635" cy="1142385"/>
          </a:xfrm>
          <a:prstGeom prst="wedgeRectCallout">
            <a:avLst>
              <a:gd name="adj1" fmla="val -75208"/>
              <a:gd name="adj2" fmla="val 40887"/>
            </a:avLst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计划值：</a:t>
            </a:r>
            <a:endParaRPr lang="en-US" altLang="zh-CN" sz="16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任务名称、计划开始时间、完工时间、人员名称、对应班组</a:t>
            </a:r>
            <a:endParaRPr lang="en-US" altLang="zh-CN" sz="16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矩形标注 35"/>
          <p:cNvSpPr/>
          <p:nvPr/>
        </p:nvSpPr>
        <p:spPr>
          <a:xfrm>
            <a:off x="3686185" y="4809779"/>
            <a:ext cx="3272635" cy="1014246"/>
          </a:xfrm>
          <a:prstGeom prst="wedgeRectCallout">
            <a:avLst>
              <a:gd name="adj1" fmla="val -74667"/>
              <a:gd name="adj2" fmla="val -46669"/>
            </a:avLst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实际值：</a:t>
            </a:r>
            <a:endParaRPr lang="en-US" altLang="zh-CN" sz="16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任务名称、实际开始时间、报工时间、人员名称、对应班组</a:t>
            </a:r>
            <a:endParaRPr lang="zh-CN" altLang="en-US" sz="1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加号 36"/>
          <p:cNvSpPr/>
          <p:nvPr/>
        </p:nvSpPr>
        <p:spPr>
          <a:xfrm>
            <a:off x="4872337" y="3979774"/>
            <a:ext cx="1275471" cy="755666"/>
          </a:xfrm>
          <a:prstGeom prst="mathPlu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293170" y="2905811"/>
            <a:ext cx="4711261" cy="27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1808956"/>
            <a:ext cx="78486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2351585" y="1494632"/>
            <a:ext cx="9592964" cy="4238625"/>
            <a:chOff x="1763688" y="1494631"/>
            <a:chExt cx="7194723" cy="4238625"/>
          </a:xfrm>
        </p:grpSpPr>
        <p:pic>
          <p:nvPicPr>
            <p:cNvPr id="7066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261" y="1494631"/>
              <a:ext cx="2724150" cy="423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 bwMode="auto">
            <a:xfrm>
              <a:off x="1763688" y="2132856"/>
              <a:ext cx="648072" cy="864096"/>
            </a:xfrm>
            <a:prstGeom prst="rect">
              <a:avLst/>
            </a:prstGeom>
            <a:solidFill>
              <a:srgbClr val="00FF00">
                <a:alpha val="34000"/>
              </a:srgbClr>
            </a:solidFill>
            <a:ln>
              <a:solidFill>
                <a:srgbClr val="FFFF00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lnSpc>
                  <a:spcPct val="65000"/>
                </a:lnSpc>
                <a:spcBef>
                  <a:spcPct val="50000"/>
                </a:spcBef>
              </a:pPr>
              <a:endPara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V="1">
              <a:off x="2411760" y="1494631"/>
              <a:ext cx="3822501" cy="638225"/>
            </a:xfrm>
            <a:prstGeom prst="line">
              <a:avLst/>
            </a:prstGeom>
            <a:ln>
              <a:solidFill>
                <a:srgbClr val="FFFF00"/>
              </a:solidFill>
              <a:headEnd type="none" w="sm" len="sm"/>
              <a:tailEnd type="non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2430836" y="2996952"/>
              <a:ext cx="3779142" cy="2736304"/>
            </a:xfrm>
            <a:prstGeom prst="line">
              <a:avLst/>
            </a:prstGeom>
            <a:ln>
              <a:solidFill>
                <a:srgbClr val="FFFF00"/>
              </a:solidFill>
              <a:headEnd type="none" w="sm" len="sm"/>
              <a:tailEnd type="non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27382" y="1603426"/>
            <a:ext cx="11289505" cy="5209951"/>
            <a:chOff x="323528" y="1558064"/>
            <a:chExt cx="8467129" cy="5209951"/>
          </a:xfrm>
        </p:grpSpPr>
        <p:sp>
          <p:nvSpPr>
            <p:cNvPr id="2" name="矩形 1"/>
            <p:cNvSpPr/>
            <p:nvPr/>
          </p:nvSpPr>
          <p:spPr>
            <a:xfrm>
              <a:off x="2966565" y="6367905"/>
              <a:ext cx="29157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  <a:latin typeface="+mn-lt"/>
                </a:rPr>
                <a:t> Production Integration Center</a:t>
              </a:r>
              <a:endParaRPr lang="zh-CN" altLang="en-US" sz="2000" b="1" dirty="0">
                <a:solidFill>
                  <a:srgbClr val="0000FF"/>
                </a:solidFill>
                <a:latin typeface="+mn-lt"/>
              </a:endParaRPr>
            </a:p>
          </p:txBody>
        </p:sp>
        <p:pic>
          <p:nvPicPr>
            <p:cNvPr id="7066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933056"/>
              <a:ext cx="3757236" cy="2506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665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933056"/>
              <a:ext cx="3642593" cy="2506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66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527" y="1558064"/>
              <a:ext cx="3838664" cy="2718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整体生产协同</a:t>
            </a:r>
            <a:endParaRPr lang="en-US" altLang="zh-CN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7822" y="1051694"/>
            <a:ext cx="5404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波音公</a:t>
            </a:r>
            <a:r>
              <a:rPr kumimoji="1"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司：全</a:t>
            </a:r>
            <a:r>
              <a:rPr kumimoji="1"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方位</a:t>
            </a:r>
            <a:r>
              <a:rPr kumimoji="1"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、全周期的车间生产管控</a:t>
            </a:r>
            <a:endParaRPr kumimoji="1" lang="zh-CN" altLang="en-US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85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8" name="Picture 3" descr="Pertinence Suit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2502" y="2276872"/>
            <a:ext cx="3898783" cy="185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15" name="组合 71"/>
          <p:cNvGrpSpPr>
            <a:grpSpLocks/>
          </p:cNvGrpSpPr>
          <p:nvPr/>
        </p:nvGrpSpPr>
        <p:grpSpPr bwMode="auto">
          <a:xfrm>
            <a:off x="7006759" y="3563065"/>
            <a:ext cx="1489508" cy="514006"/>
            <a:chOff x="5510048" y="3239248"/>
            <a:chExt cx="901458" cy="439639"/>
          </a:xfrm>
        </p:grpSpPr>
        <p:pic>
          <p:nvPicPr>
            <p:cNvPr id="622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048" y="3239248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29" name="TextBox 85"/>
            <p:cNvSpPr txBox="1">
              <a:spLocks noChangeArrowheads="1"/>
            </p:cNvSpPr>
            <p:nvPr/>
          </p:nvSpPr>
          <p:spPr bwMode="auto">
            <a:xfrm>
              <a:off x="5820326" y="3264806"/>
              <a:ext cx="591180" cy="342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购管理</a:t>
              </a:r>
              <a:endPara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16" name="组合 72"/>
          <p:cNvGrpSpPr>
            <a:grpSpLocks/>
          </p:cNvGrpSpPr>
          <p:nvPr/>
        </p:nvGrpSpPr>
        <p:grpSpPr bwMode="auto">
          <a:xfrm>
            <a:off x="5292242" y="1916832"/>
            <a:ext cx="1475831" cy="514006"/>
            <a:chOff x="6215720" y="2473200"/>
            <a:chExt cx="893180" cy="439639"/>
          </a:xfrm>
        </p:grpSpPr>
        <p:pic>
          <p:nvPicPr>
            <p:cNvPr id="6226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606" y="2473200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27" name="TextBox 83"/>
            <p:cNvSpPr txBox="1">
              <a:spLocks noChangeArrowheads="1"/>
            </p:cNvSpPr>
            <p:nvPr/>
          </p:nvSpPr>
          <p:spPr bwMode="auto">
            <a:xfrm>
              <a:off x="6215720" y="2546680"/>
              <a:ext cx="591180" cy="342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量管控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</p:grpSp>
      <p:grpSp>
        <p:nvGrpSpPr>
          <p:cNvPr id="6217" name="组合 73"/>
          <p:cNvGrpSpPr>
            <a:grpSpLocks/>
          </p:cNvGrpSpPr>
          <p:nvPr/>
        </p:nvGrpSpPr>
        <p:grpSpPr bwMode="auto">
          <a:xfrm>
            <a:off x="3599723" y="3635074"/>
            <a:ext cx="1524140" cy="514006"/>
            <a:chOff x="5241672" y="2741721"/>
            <a:chExt cx="922417" cy="439639"/>
          </a:xfrm>
        </p:grpSpPr>
        <p:pic>
          <p:nvPicPr>
            <p:cNvPr id="622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795" y="2741721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25" name="TextBox 81"/>
            <p:cNvSpPr txBox="1">
              <a:spLocks noChangeArrowheads="1"/>
            </p:cNvSpPr>
            <p:nvPr/>
          </p:nvSpPr>
          <p:spPr bwMode="auto">
            <a:xfrm>
              <a:off x="5241672" y="2767278"/>
              <a:ext cx="591180" cy="210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全球物流专家</a:t>
              </a:r>
            </a:p>
          </p:txBody>
        </p:sp>
      </p:grpSp>
      <p:grpSp>
        <p:nvGrpSpPr>
          <p:cNvPr id="6218" name="组合 74"/>
          <p:cNvGrpSpPr>
            <a:grpSpLocks/>
          </p:cNvGrpSpPr>
          <p:nvPr/>
        </p:nvGrpSpPr>
        <p:grpSpPr bwMode="auto">
          <a:xfrm>
            <a:off x="5649112" y="4149080"/>
            <a:ext cx="1695027" cy="514006"/>
            <a:chOff x="4976730" y="2987919"/>
            <a:chExt cx="1025839" cy="439639"/>
          </a:xfrm>
        </p:grpSpPr>
        <p:pic>
          <p:nvPicPr>
            <p:cNvPr id="622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730" y="2987919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23" name="TextBox 79"/>
            <p:cNvSpPr txBox="1">
              <a:spLocks noChangeArrowheads="1"/>
            </p:cNvSpPr>
            <p:nvPr/>
          </p:nvSpPr>
          <p:spPr bwMode="auto">
            <a:xfrm>
              <a:off x="5287010" y="3013478"/>
              <a:ext cx="715559" cy="342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管理人员</a:t>
              </a:r>
            </a:p>
          </p:txBody>
        </p:sp>
      </p:grpSp>
      <p:grpSp>
        <p:nvGrpSpPr>
          <p:cNvPr id="6219" name="组合 75"/>
          <p:cNvGrpSpPr>
            <a:grpSpLocks/>
          </p:cNvGrpSpPr>
          <p:nvPr/>
        </p:nvGrpSpPr>
        <p:grpSpPr bwMode="auto">
          <a:xfrm>
            <a:off x="7102770" y="2564904"/>
            <a:ext cx="1489508" cy="514006"/>
            <a:chOff x="5803638" y="3170605"/>
            <a:chExt cx="901458" cy="439639"/>
          </a:xfrm>
        </p:grpSpPr>
        <p:pic>
          <p:nvPicPr>
            <p:cNvPr id="622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638" y="3170605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21" name="TextBox 77"/>
            <p:cNvSpPr txBox="1">
              <a:spLocks noChangeArrowheads="1"/>
            </p:cNvSpPr>
            <p:nvPr/>
          </p:nvSpPr>
          <p:spPr bwMode="auto">
            <a:xfrm>
              <a:off x="6113916" y="3196163"/>
              <a:ext cx="591180" cy="342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</a:t>
              </a:r>
            </a:p>
          </p:txBody>
        </p:sp>
      </p:grpSp>
      <p:grpSp>
        <p:nvGrpSpPr>
          <p:cNvPr id="6149" name="组合 5"/>
          <p:cNvGrpSpPr>
            <a:grpSpLocks/>
          </p:cNvGrpSpPr>
          <p:nvPr/>
        </p:nvGrpSpPr>
        <p:grpSpPr bwMode="auto">
          <a:xfrm>
            <a:off x="8622901" y="1031875"/>
            <a:ext cx="2365576" cy="1912836"/>
            <a:chOff x="6127581" y="800435"/>
            <a:chExt cx="1431658" cy="1636085"/>
          </a:xfrm>
        </p:grpSpPr>
        <p:grpSp>
          <p:nvGrpSpPr>
            <p:cNvPr id="6204" name="组合 60"/>
            <p:cNvGrpSpPr>
              <a:grpSpLocks/>
            </p:cNvGrpSpPr>
            <p:nvPr/>
          </p:nvGrpSpPr>
          <p:grpSpPr bwMode="auto">
            <a:xfrm>
              <a:off x="6127581" y="800435"/>
              <a:ext cx="1431658" cy="1407567"/>
              <a:chOff x="6150537" y="4738327"/>
              <a:chExt cx="913974" cy="898594"/>
            </a:xfrm>
          </p:grpSpPr>
          <p:pic>
            <p:nvPicPr>
              <p:cNvPr id="6208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5340" y="5032613"/>
                <a:ext cx="149171" cy="3460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09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86"/>
              <a:stretch>
                <a:fillRect/>
              </a:stretch>
            </p:blipFill>
            <p:spPr bwMode="auto">
              <a:xfrm>
                <a:off x="6150537" y="5014727"/>
                <a:ext cx="220326" cy="3627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10" name="组合 66"/>
              <p:cNvGrpSpPr>
                <a:grpSpLocks/>
              </p:cNvGrpSpPr>
              <p:nvPr/>
            </p:nvGrpSpPr>
            <p:grpSpPr bwMode="auto">
              <a:xfrm>
                <a:off x="6207583" y="4738327"/>
                <a:ext cx="793197" cy="898594"/>
                <a:chOff x="5952584" y="4497166"/>
                <a:chExt cx="1006073" cy="1139755"/>
              </a:xfrm>
            </p:grpSpPr>
            <p:sp>
              <p:nvSpPr>
                <p:cNvPr id="68" name="环形箭头 67"/>
                <p:cNvSpPr/>
                <p:nvPr/>
              </p:nvSpPr>
              <p:spPr>
                <a:xfrm>
                  <a:off x="5952115" y="4497166"/>
                  <a:ext cx="1006589" cy="924656"/>
                </a:xfrm>
                <a:prstGeom prst="circularArrow">
                  <a:avLst>
                    <a:gd name="adj1" fmla="val 15470"/>
                    <a:gd name="adj2" fmla="val 592141"/>
                    <a:gd name="adj3" fmla="val 19607894"/>
                    <a:gd name="adj4" fmla="val 12700189"/>
                    <a:gd name="adj5" fmla="val 1636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环形箭头 68"/>
                <p:cNvSpPr/>
                <p:nvPr/>
              </p:nvSpPr>
              <p:spPr>
                <a:xfrm flipV="1">
                  <a:off x="5952115" y="4712662"/>
                  <a:ext cx="1006589" cy="924656"/>
                </a:xfrm>
                <a:prstGeom prst="circularArrow">
                  <a:avLst>
                    <a:gd name="adj1" fmla="val 15470"/>
                    <a:gd name="adj2" fmla="val 592141"/>
                    <a:gd name="adj3" fmla="val 19607894"/>
                    <a:gd name="adj4" fmla="val 12700189"/>
                    <a:gd name="adj5" fmla="val 16369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205" name="Picture 3" descr="C:\Users\genvey\Desktop\先进案例\Boeing\Boeing\Boeing-PIC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497" y="1265182"/>
              <a:ext cx="732473" cy="48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6" name="TextBox 62"/>
            <p:cNvSpPr txBox="1">
              <a:spLocks noChangeArrowheads="1"/>
            </p:cNvSpPr>
            <p:nvPr/>
          </p:nvSpPr>
          <p:spPr bwMode="auto">
            <a:xfrm>
              <a:off x="6507707" y="1253105"/>
              <a:ext cx="792903" cy="210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b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视频会议</a:t>
              </a:r>
            </a:p>
          </p:txBody>
        </p:sp>
        <p:sp>
          <p:nvSpPr>
            <p:cNvPr id="6207" name="TextBox 63"/>
            <p:cNvSpPr txBox="1">
              <a:spLocks noChangeArrowheads="1"/>
            </p:cNvSpPr>
            <p:nvPr/>
          </p:nvSpPr>
          <p:spPr bwMode="auto">
            <a:xfrm>
              <a:off x="6472898" y="2199597"/>
              <a:ext cx="903777" cy="236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技术支持</a:t>
              </a:r>
            </a:p>
          </p:txBody>
        </p:sp>
      </p:grpSp>
      <p:grpSp>
        <p:nvGrpSpPr>
          <p:cNvPr id="6150" name="组合 6"/>
          <p:cNvGrpSpPr>
            <a:grpSpLocks/>
          </p:cNvGrpSpPr>
          <p:nvPr/>
        </p:nvGrpSpPr>
        <p:grpSpPr bwMode="auto">
          <a:xfrm>
            <a:off x="8688289" y="3635076"/>
            <a:ext cx="2592087" cy="1367068"/>
            <a:chOff x="6316982" y="3259225"/>
            <a:chExt cx="1568744" cy="1169279"/>
          </a:xfrm>
        </p:grpSpPr>
        <p:sp>
          <p:nvSpPr>
            <p:cNvPr id="6202" name="TextBox 58"/>
            <p:cNvSpPr txBox="1">
              <a:spLocks noChangeArrowheads="1"/>
            </p:cNvSpPr>
            <p:nvPr/>
          </p:nvSpPr>
          <p:spPr bwMode="auto">
            <a:xfrm>
              <a:off x="6632003" y="4191582"/>
              <a:ext cx="924062" cy="2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物流准备</a:t>
              </a:r>
            </a:p>
          </p:txBody>
        </p:sp>
        <p:pic>
          <p:nvPicPr>
            <p:cNvPr id="620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" t="10760" r="1595" b="940"/>
            <a:stretch>
              <a:fillRect/>
            </a:stretch>
          </p:blipFill>
          <p:spPr bwMode="auto">
            <a:xfrm>
              <a:off x="6316982" y="3259225"/>
              <a:ext cx="1568744" cy="906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51" name="组合 7"/>
          <p:cNvGrpSpPr>
            <a:grpSpLocks/>
          </p:cNvGrpSpPr>
          <p:nvPr/>
        </p:nvGrpSpPr>
        <p:grpSpPr bwMode="auto">
          <a:xfrm>
            <a:off x="911424" y="3512738"/>
            <a:ext cx="2400267" cy="1716462"/>
            <a:chOff x="1640021" y="3247787"/>
            <a:chExt cx="974774" cy="1046797"/>
          </a:xfrm>
        </p:grpSpPr>
        <p:sp>
          <p:nvSpPr>
            <p:cNvPr id="6200" name="TextBox 56"/>
            <p:cNvSpPr txBox="1">
              <a:spLocks noChangeArrowheads="1"/>
            </p:cNvSpPr>
            <p:nvPr/>
          </p:nvSpPr>
          <p:spPr bwMode="auto">
            <a:xfrm>
              <a:off x="1640021" y="4125654"/>
              <a:ext cx="974774" cy="16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环境预警</a:t>
              </a:r>
            </a:p>
          </p:txBody>
        </p:sp>
        <p:pic>
          <p:nvPicPr>
            <p:cNvPr id="6201" name="Picture 4" descr="C:\Users\genvey\Desktop\tupian\tupian\1-1-164500_climat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158" y="3247787"/>
              <a:ext cx="832425" cy="895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2" name="组合 8"/>
          <p:cNvGrpSpPr>
            <a:grpSpLocks/>
          </p:cNvGrpSpPr>
          <p:nvPr/>
        </p:nvGrpSpPr>
        <p:grpSpPr bwMode="auto">
          <a:xfrm>
            <a:off x="1123189" y="1201666"/>
            <a:ext cx="1997079" cy="1507255"/>
            <a:chOff x="1588717" y="1177884"/>
            <a:chExt cx="1208642" cy="1289184"/>
          </a:xfrm>
        </p:grpSpPr>
        <p:sp>
          <p:nvSpPr>
            <p:cNvPr id="6187" name="TextBox 43"/>
            <p:cNvSpPr txBox="1">
              <a:spLocks noChangeArrowheads="1"/>
            </p:cNvSpPr>
            <p:nvPr/>
          </p:nvSpPr>
          <p:spPr bwMode="auto">
            <a:xfrm>
              <a:off x="1706011" y="2230146"/>
              <a:ext cx="974774" cy="2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生产监控</a:t>
              </a:r>
            </a:p>
          </p:txBody>
        </p:sp>
        <p:grpSp>
          <p:nvGrpSpPr>
            <p:cNvPr id="6188" name="组合 44"/>
            <p:cNvGrpSpPr>
              <a:grpSpLocks/>
            </p:cNvGrpSpPr>
            <p:nvPr/>
          </p:nvGrpSpPr>
          <p:grpSpPr bwMode="auto">
            <a:xfrm>
              <a:off x="1588717" y="1177884"/>
              <a:ext cx="1208642" cy="842665"/>
              <a:chOff x="1993900" y="1574008"/>
              <a:chExt cx="1135063" cy="791366"/>
            </a:xfrm>
          </p:grpSpPr>
          <p:grpSp>
            <p:nvGrpSpPr>
              <p:cNvPr id="6189" name="组合 45"/>
              <p:cNvGrpSpPr>
                <a:grpSpLocks/>
              </p:cNvGrpSpPr>
              <p:nvPr/>
            </p:nvGrpSpPr>
            <p:grpSpPr bwMode="auto">
              <a:xfrm>
                <a:off x="2357438" y="1663699"/>
                <a:ext cx="414337" cy="263387"/>
                <a:chOff x="2357438" y="1663699"/>
                <a:chExt cx="414337" cy="263387"/>
              </a:xfrm>
            </p:grpSpPr>
            <p:cxnSp>
              <p:nvCxnSpPr>
                <p:cNvPr id="55" name="直接连接符 54"/>
                <p:cNvCxnSpPr>
                  <a:endCxn id="6197" idx="3"/>
                </p:cNvCxnSpPr>
                <p:nvPr/>
              </p:nvCxnSpPr>
              <p:spPr bwMode="auto">
                <a:xfrm flipV="1">
                  <a:off x="2357975" y="1797218"/>
                  <a:ext cx="413844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sm" len="sm"/>
                  <a:tailEnd type="none" w="sm" len="sm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>
                  <a:stCxn id="6197" idx="0"/>
                  <a:endCxn id="6197" idx="2"/>
                </p:cNvCxnSpPr>
                <p:nvPr/>
              </p:nvCxnSpPr>
              <p:spPr bwMode="auto">
                <a:xfrm>
                  <a:off x="2566296" y="1663327"/>
                  <a:ext cx="0" cy="27033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sm" len="sm"/>
                  <a:tailEnd type="none" w="sm" len="sm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90" name="组合 46"/>
              <p:cNvGrpSpPr>
                <a:grpSpLocks/>
              </p:cNvGrpSpPr>
              <p:nvPr/>
            </p:nvGrpSpPr>
            <p:grpSpPr bwMode="auto">
              <a:xfrm>
                <a:off x="1993900" y="1574008"/>
                <a:ext cx="1135063" cy="791366"/>
                <a:chOff x="1993900" y="1574008"/>
                <a:chExt cx="1135063" cy="791366"/>
              </a:xfrm>
            </p:grpSpPr>
            <p:grpSp>
              <p:nvGrpSpPr>
                <p:cNvPr id="6193" name="组合 49"/>
                <p:cNvGrpSpPr>
                  <a:grpSpLocks/>
                </p:cNvGrpSpPr>
                <p:nvPr/>
              </p:nvGrpSpPr>
              <p:grpSpPr bwMode="auto">
                <a:xfrm>
                  <a:off x="1993900" y="1616879"/>
                  <a:ext cx="1135063" cy="748495"/>
                  <a:chOff x="1993900" y="1616879"/>
                  <a:chExt cx="1135063" cy="748495"/>
                </a:xfrm>
              </p:grpSpPr>
              <p:pic>
                <p:nvPicPr>
                  <p:cNvPr id="6196" name="Picture 5" descr="C:\Users\genvey\Desktop\tupian\tupian\21115415.jp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93900" y="1616879"/>
                    <a:ext cx="1135063" cy="7484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197" name="Picture 6" descr="C:\Users\genvey\Desktop\先进案例\Boeing\Boeing\621boeing_26.JPG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59025" y="1663699"/>
                    <a:ext cx="412750" cy="2633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1" name="矩形 50"/>
                <p:cNvSpPr/>
                <p:nvPr/>
              </p:nvSpPr>
              <p:spPr bwMode="auto">
                <a:xfrm>
                  <a:off x="2058777" y="1575341"/>
                  <a:ext cx="984277" cy="752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342900" indent="-342900" algn="ctr">
                    <a:lnSpc>
                      <a:spcPct val="65000"/>
                    </a:lnSpc>
                    <a:spcBef>
                      <a:spcPct val="50000"/>
                    </a:spcBef>
                    <a:defRPr/>
                  </a:pP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 bwMode="auto">
                <a:xfrm>
                  <a:off x="1995862" y="2322583"/>
                  <a:ext cx="301994" cy="45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342900" indent="-342900" algn="ctr">
                    <a:lnSpc>
                      <a:spcPct val="65000"/>
                    </a:lnSpc>
                    <a:spcBef>
                      <a:spcPct val="50000"/>
                    </a:spcBef>
                    <a:defRPr/>
                  </a:pP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191" name="TextBox 47"/>
              <p:cNvSpPr txBox="1">
                <a:spLocks noChangeArrowheads="1"/>
              </p:cNvSpPr>
              <p:nvPr/>
            </p:nvSpPr>
            <p:spPr bwMode="auto">
              <a:xfrm>
                <a:off x="2016124" y="2011643"/>
                <a:ext cx="95251" cy="24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lang="zh-CN" altLang="en-US" sz="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车间</a:t>
                </a:r>
              </a:p>
            </p:txBody>
          </p:sp>
          <p:sp>
            <p:nvSpPr>
              <p:cNvPr id="6192" name="TextBox 48"/>
              <p:cNvSpPr txBox="1">
                <a:spLocks noChangeArrowheads="1"/>
              </p:cNvSpPr>
              <p:nvPr/>
            </p:nvSpPr>
            <p:spPr bwMode="auto">
              <a:xfrm>
                <a:off x="2600324" y="2011643"/>
                <a:ext cx="95251" cy="24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bg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lang="zh-CN" altLang="en-US" sz="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车间</a:t>
                </a:r>
              </a:p>
            </p:txBody>
          </p:sp>
        </p:grpSp>
      </p:grpSp>
      <p:sp>
        <p:nvSpPr>
          <p:cNvPr id="10" name="右箭头 9"/>
          <p:cNvSpPr/>
          <p:nvPr/>
        </p:nvSpPr>
        <p:spPr bwMode="auto">
          <a:xfrm rot="19841240">
            <a:off x="8133549" y="2151020"/>
            <a:ext cx="644497" cy="439738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lnSpc>
                <a:spcPct val="65000"/>
              </a:lnSpc>
              <a:spcBef>
                <a:spcPct val="50000"/>
              </a:spcBef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 rot="1997958">
            <a:off x="8125012" y="3824850"/>
            <a:ext cx="649417" cy="442913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lnSpc>
                <a:spcPct val="65000"/>
              </a:lnSpc>
              <a:spcBef>
                <a:spcPct val="50000"/>
              </a:spcBef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 rot="12925001">
            <a:off x="3126477" y="2149475"/>
            <a:ext cx="646956" cy="441325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lnSpc>
                <a:spcPct val="65000"/>
              </a:lnSpc>
              <a:spcBef>
                <a:spcPct val="50000"/>
              </a:spcBef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 bwMode="auto">
          <a:xfrm rot="9083369">
            <a:off x="3137606" y="3907606"/>
            <a:ext cx="649417" cy="439737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lnSpc>
                <a:spcPct val="65000"/>
              </a:lnSpc>
              <a:spcBef>
                <a:spcPct val="50000"/>
              </a:spcBef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C:\Users\genvey\Desktop\tupian\tupian\24_7_Better.jp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8573" r="22047" b="23900"/>
          <a:stretch/>
        </p:blipFill>
        <p:spPr bwMode="auto">
          <a:xfrm>
            <a:off x="5039883" y="1215920"/>
            <a:ext cx="1798685" cy="7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8" name="组合 14"/>
          <p:cNvGrpSpPr>
            <a:grpSpLocks/>
          </p:cNvGrpSpPr>
          <p:nvPr/>
        </p:nvGrpSpPr>
        <p:grpSpPr bwMode="auto">
          <a:xfrm>
            <a:off x="2392054" y="6010239"/>
            <a:ext cx="1399691" cy="800100"/>
            <a:chOff x="1424776" y="5046857"/>
            <a:chExt cx="795531" cy="642680"/>
          </a:xfrm>
        </p:grpSpPr>
        <p:sp>
          <p:nvSpPr>
            <p:cNvPr id="42" name="矩形 41"/>
            <p:cNvSpPr/>
            <p:nvPr/>
          </p:nvSpPr>
          <p:spPr>
            <a:xfrm>
              <a:off x="1424776" y="5046857"/>
              <a:ext cx="795531" cy="6426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46800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装配现场</a:t>
              </a:r>
            </a:p>
          </p:txBody>
        </p:sp>
        <p:pic>
          <p:nvPicPr>
            <p:cNvPr id="6186" name="Picture 3" descr="C:\Users\genvey\Desktop\先进案例\Boeing\621boeing_07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774" y="5251017"/>
              <a:ext cx="619161" cy="41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9" name="TextBox 15"/>
          <p:cNvSpPr txBox="1">
            <a:spLocks noChangeArrowheads="1"/>
          </p:cNvSpPr>
          <p:nvPr/>
        </p:nvSpPr>
        <p:spPr bwMode="auto">
          <a:xfrm>
            <a:off x="0" y="6200743"/>
            <a:ext cx="1763757" cy="2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生产、装配现场</a:t>
            </a:r>
          </a:p>
        </p:txBody>
      </p:sp>
      <p:grpSp>
        <p:nvGrpSpPr>
          <p:cNvPr id="6160" name="组合 16"/>
          <p:cNvGrpSpPr>
            <a:grpSpLocks/>
          </p:cNvGrpSpPr>
          <p:nvPr/>
        </p:nvGrpSpPr>
        <p:grpSpPr bwMode="auto">
          <a:xfrm>
            <a:off x="4282611" y="6006745"/>
            <a:ext cx="6016949" cy="800100"/>
            <a:chOff x="3830485" y="5044051"/>
            <a:chExt cx="3419803" cy="642680"/>
          </a:xfrm>
        </p:grpSpPr>
        <p:sp>
          <p:nvSpPr>
            <p:cNvPr id="36" name="矩形 35"/>
            <p:cNvSpPr/>
            <p:nvPr/>
          </p:nvSpPr>
          <p:spPr>
            <a:xfrm>
              <a:off x="3830485" y="5044051"/>
              <a:ext cx="3419803" cy="6426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46800"/>
            <a:lstStyle/>
            <a:p>
              <a:pPr algn="ctr">
                <a:defRPr/>
              </a:pP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全球供应商工厂</a:t>
              </a:r>
            </a:p>
          </p:txBody>
        </p:sp>
        <p:pic>
          <p:nvPicPr>
            <p:cNvPr id="618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2349" y="5256487"/>
              <a:ext cx="530129" cy="35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1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67" y="5256485"/>
              <a:ext cx="429848" cy="35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82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322" y="5264925"/>
              <a:ext cx="690313" cy="35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83" name="TextBox 39"/>
            <p:cNvSpPr txBox="1">
              <a:spLocks noChangeArrowheads="1"/>
            </p:cNvSpPr>
            <p:nvPr/>
          </p:nvSpPr>
          <p:spPr bwMode="auto">
            <a:xfrm>
              <a:off x="5206587" y="5319580"/>
              <a:ext cx="446475" cy="19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84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016" y="5249783"/>
              <a:ext cx="1065004" cy="368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8" name="直接连接符 17"/>
          <p:cNvCxnSpPr/>
          <p:nvPr/>
        </p:nvCxnSpPr>
        <p:spPr bwMode="auto">
          <a:xfrm>
            <a:off x="0" y="5301208"/>
            <a:ext cx="12144672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下箭头 18"/>
          <p:cNvSpPr/>
          <p:nvPr/>
        </p:nvSpPr>
        <p:spPr bwMode="auto">
          <a:xfrm flipV="1">
            <a:off x="2781584" y="5427564"/>
            <a:ext cx="428025" cy="593725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3" name="TextBox 19"/>
          <p:cNvSpPr txBox="1">
            <a:spLocks noChangeArrowheads="1"/>
          </p:cNvSpPr>
          <p:nvPr/>
        </p:nvSpPr>
        <p:spPr bwMode="auto">
          <a:xfrm>
            <a:off x="3189461" y="5405775"/>
            <a:ext cx="1274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高清视频、生产信息、物流信息等</a:t>
            </a:r>
          </a:p>
        </p:txBody>
      </p:sp>
      <p:grpSp>
        <p:nvGrpSpPr>
          <p:cNvPr id="6164" name="组合 20"/>
          <p:cNvGrpSpPr>
            <a:grpSpLocks/>
          </p:cNvGrpSpPr>
          <p:nvPr/>
        </p:nvGrpSpPr>
        <p:grpSpPr bwMode="auto">
          <a:xfrm>
            <a:off x="4459824" y="5397706"/>
            <a:ext cx="1159520" cy="623581"/>
            <a:chOff x="3931210" y="4773165"/>
            <a:chExt cx="659027" cy="500891"/>
          </a:xfrm>
        </p:grpSpPr>
        <p:sp>
          <p:nvSpPr>
            <p:cNvPr id="34" name="下箭头 33"/>
            <p:cNvSpPr/>
            <p:nvPr/>
          </p:nvSpPr>
          <p:spPr>
            <a:xfrm>
              <a:off x="3931210" y="4797147"/>
              <a:ext cx="275430" cy="476909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8" name="TextBox 34"/>
            <p:cNvSpPr txBox="1">
              <a:spLocks noChangeArrowheads="1"/>
            </p:cNvSpPr>
            <p:nvPr/>
          </p:nvSpPr>
          <p:spPr bwMode="auto">
            <a:xfrm>
              <a:off x="4151756" y="4773165"/>
              <a:ext cx="438481" cy="321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</a:p>
          </p:txBody>
        </p:sp>
      </p:grpSp>
      <p:grpSp>
        <p:nvGrpSpPr>
          <p:cNvPr id="6165" name="组合 21"/>
          <p:cNvGrpSpPr>
            <a:grpSpLocks/>
          </p:cNvGrpSpPr>
          <p:nvPr/>
        </p:nvGrpSpPr>
        <p:grpSpPr bwMode="auto">
          <a:xfrm>
            <a:off x="5775777" y="5398199"/>
            <a:ext cx="1062788" cy="593725"/>
            <a:chOff x="4507211" y="4773564"/>
            <a:chExt cx="604048" cy="476909"/>
          </a:xfrm>
        </p:grpSpPr>
        <p:sp>
          <p:nvSpPr>
            <p:cNvPr id="6175" name="TextBox 31"/>
            <p:cNvSpPr txBox="1">
              <a:spLocks noChangeArrowheads="1"/>
            </p:cNvSpPr>
            <p:nvPr/>
          </p:nvSpPr>
          <p:spPr bwMode="auto">
            <a:xfrm>
              <a:off x="4711048" y="4777522"/>
              <a:ext cx="400211" cy="19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质量管理</a:t>
              </a:r>
            </a:p>
          </p:txBody>
        </p:sp>
        <p:sp>
          <p:nvSpPr>
            <p:cNvPr id="33" name="下箭头 32"/>
            <p:cNvSpPr/>
            <p:nvPr/>
          </p:nvSpPr>
          <p:spPr>
            <a:xfrm>
              <a:off x="4507211" y="4773564"/>
              <a:ext cx="275429" cy="476909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66" name="组合 22"/>
          <p:cNvGrpSpPr>
            <a:grpSpLocks/>
          </p:cNvGrpSpPr>
          <p:nvPr/>
        </p:nvGrpSpPr>
        <p:grpSpPr bwMode="auto">
          <a:xfrm>
            <a:off x="7207441" y="5397702"/>
            <a:ext cx="1064757" cy="594222"/>
            <a:chOff x="5154116" y="4773165"/>
            <a:chExt cx="605168" cy="477308"/>
          </a:xfrm>
        </p:grpSpPr>
        <p:sp>
          <p:nvSpPr>
            <p:cNvPr id="6173" name="TextBox 29"/>
            <p:cNvSpPr txBox="1">
              <a:spLocks noChangeArrowheads="1"/>
            </p:cNvSpPr>
            <p:nvPr/>
          </p:nvSpPr>
          <p:spPr bwMode="auto">
            <a:xfrm>
              <a:off x="5353173" y="4773165"/>
              <a:ext cx="406111" cy="19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物流支持</a:t>
              </a:r>
            </a:p>
          </p:txBody>
        </p:sp>
        <p:sp>
          <p:nvSpPr>
            <p:cNvPr id="31" name="下箭头 30"/>
            <p:cNvSpPr/>
            <p:nvPr/>
          </p:nvSpPr>
          <p:spPr>
            <a:xfrm>
              <a:off x="5154116" y="4773564"/>
              <a:ext cx="275430" cy="476909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67" name="组合 23"/>
          <p:cNvGrpSpPr>
            <a:grpSpLocks/>
          </p:cNvGrpSpPr>
          <p:nvPr/>
        </p:nvGrpSpPr>
        <p:grpSpPr bwMode="auto">
          <a:xfrm>
            <a:off x="8631739" y="5398198"/>
            <a:ext cx="1016660" cy="593725"/>
            <a:chOff x="5795506" y="4773564"/>
            <a:chExt cx="577830" cy="476909"/>
          </a:xfrm>
        </p:grpSpPr>
        <p:sp>
          <p:nvSpPr>
            <p:cNvPr id="6171" name="TextBox 27"/>
            <p:cNvSpPr txBox="1">
              <a:spLocks noChangeArrowheads="1"/>
            </p:cNvSpPr>
            <p:nvPr/>
          </p:nvSpPr>
          <p:spPr bwMode="auto">
            <a:xfrm>
              <a:off x="5995291" y="4777825"/>
              <a:ext cx="378045" cy="321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采购支持</a:t>
              </a:r>
            </a:p>
          </p:txBody>
        </p:sp>
        <p:sp>
          <p:nvSpPr>
            <p:cNvPr id="29" name="下箭头 28"/>
            <p:cNvSpPr/>
            <p:nvPr/>
          </p:nvSpPr>
          <p:spPr>
            <a:xfrm>
              <a:off x="5795506" y="4773564"/>
              <a:ext cx="275430" cy="476909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68" name="组合 24"/>
          <p:cNvGrpSpPr>
            <a:grpSpLocks/>
          </p:cNvGrpSpPr>
          <p:nvPr/>
        </p:nvGrpSpPr>
        <p:grpSpPr bwMode="auto">
          <a:xfrm>
            <a:off x="10056023" y="5396609"/>
            <a:ext cx="1350359" cy="595311"/>
            <a:chOff x="7111876" y="4772289"/>
            <a:chExt cx="767493" cy="478183"/>
          </a:xfrm>
        </p:grpSpPr>
        <p:sp>
          <p:nvSpPr>
            <p:cNvPr id="6169" name="TextBox 25"/>
            <p:cNvSpPr txBox="1">
              <a:spLocks noChangeArrowheads="1"/>
            </p:cNvSpPr>
            <p:nvPr/>
          </p:nvSpPr>
          <p:spPr bwMode="auto">
            <a:xfrm>
              <a:off x="7279538" y="4779151"/>
              <a:ext cx="599831" cy="19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环境信息支持</a:t>
              </a:r>
            </a:p>
          </p:txBody>
        </p:sp>
        <p:sp>
          <p:nvSpPr>
            <p:cNvPr id="27" name="下箭头 26"/>
            <p:cNvSpPr/>
            <p:nvPr/>
          </p:nvSpPr>
          <p:spPr>
            <a:xfrm>
              <a:off x="7111876" y="4772289"/>
              <a:ext cx="275429" cy="478183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72"/>
          <p:cNvGrpSpPr>
            <a:grpSpLocks/>
          </p:cNvGrpSpPr>
          <p:nvPr/>
        </p:nvGrpSpPr>
        <p:grpSpPr bwMode="auto">
          <a:xfrm>
            <a:off x="3503713" y="2498553"/>
            <a:ext cx="1475831" cy="514006"/>
            <a:chOff x="6215720" y="2473200"/>
            <a:chExt cx="893180" cy="439639"/>
          </a:xfrm>
        </p:grpSpPr>
        <p:pic>
          <p:nvPicPr>
            <p:cNvPr id="9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606" y="2473200"/>
              <a:ext cx="454294" cy="439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83"/>
            <p:cNvSpPr txBox="1">
              <a:spLocks noChangeArrowheads="1"/>
            </p:cNvSpPr>
            <p:nvPr/>
          </p:nvSpPr>
          <p:spPr bwMode="auto">
            <a:xfrm>
              <a:off x="6215720" y="2546680"/>
              <a:ext cx="591180" cy="342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生产管控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</a:t>
              </a:r>
            </a:p>
          </p:txBody>
        </p:sp>
      </p:grpSp>
      <p:sp>
        <p:nvSpPr>
          <p:cNvPr id="6214" name="TextBox 70"/>
          <p:cNvSpPr txBox="1">
            <a:spLocks noChangeArrowheads="1"/>
          </p:cNvSpPr>
          <p:nvPr/>
        </p:nvSpPr>
        <p:spPr bwMode="auto">
          <a:xfrm>
            <a:off x="4794767" y="3811157"/>
            <a:ext cx="2724675" cy="400110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  <a:ln>
            <a:noFill/>
          </a:ln>
          <a:effectLst>
            <a:softEdge rad="127000"/>
          </a:effectLst>
          <a:ex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数字</a:t>
            </a: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化工厂</a:t>
            </a:r>
            <a:endParaRPr lang="zh-CN" altLang="en-US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整体生产协同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11"/>
          <p:cNvGrpSpPr>
            <a:grpSpLocks/>
          </p:cNvGrpSpPr>
          <p:nvPr/>
        </p:nvGrpSpPr>
        <p:grpSpPr bwMode="auto">
          <a:xfrm>
            <a:off x="8112224" y="6211516"/>
            <a:ext cx="4116249" cy="646484"/>
            <a:chOff x="4192225" y="5786438"/>
            <a:chExt cx="4115410" cy="646331"/>
          </a:xfrm>
        </p:grpSpPr>
        <p:sp>
          <p:nvSpPr>
            <p:cNvPr id="6150" name="TextBox 14"/>
            <p:cNvSpPr txBox="1">
              <a:spLocks noChangeArrowheads="1"/>
            </p:cNvSpPr>
            <p:nvPr/>
          </p:nvSpPr>
          <p:spPr bwMode="auto">
            <a:xfrm>
              <a:off x="5868144" y="5786438"/>
              <a:ext cx="243949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B050"/>
                </a:buClr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B050"/>
                </a:buClr>
                <a:buChar char="–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艾普工华科技（武汉）有限公司</a:t>
              </a:r>
              <a:endParaRPr lang="en-US" altLang="zh-CN" sz="1200" b="0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姓名</a:t>
              </a:r>
              <a:r>
                <a:rPr lang="zh-CN" altLang="en-US" sz="1200" b="0" dirty="0" smtClean="0">
                  <a:solidFill>
                    <a:srgbClr val="000000"/>
                  </a:solidFill>
                </a:rPr>
                <a:t>：黄刚</a:t>
              </a:r>
              <a:endParaRPr lang="en-US" altLang="zh-CN" sz="1200" b="0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0" dirty="0">
                  <a:solidFill>
                    <a:srgbClr val="000000"/>
                  </a:solidFill>
                </a:rPr>
                <a:t>日期  </a:t>
              </a:r>
              <a:r>
                <a:rPr lang="en-US" altLang="zh-CN" sz="1200" b="0" dirty="0">
                  <a:solidFill>
                    <a:srgbClr val="000000"/>
                  </a:solidFill>
                </a:rPr>
                <a:t>: </a:t>
              </a:r>
              <a:fld id="{E26CFF08-0DB6-4264-BFE5-4641FC6FEB0F}" type="datetime4">
                <a:rPr lang="en-US" altLang="zh-CN" sz="1200" b="0" smtClean="0">
                  <a:solidFill>
                    <a:srgbClr val="000000"/>
                  </a:solidFill>
                </a:rPr>
                <a:t>April 22, 2016</a:t>
              </a:fld>
              <a:endParaRPr lang="zh-CN" altLang="en-US" sz="1200" b="0" dirty="0">
                <a:solidFill>
                  <a:srgbClr val="000000"/>
                </a:solidFill>
              </a:endParaRPr>
            </a:p>
          </p:txBody>
        </p:sp>
        <p:pic>
          <p:nvPicPr>
            <p:cNvPr id="6151" name="Picture 15" descr="E:\History\市场推广\艾普工华VI\艾普工华企业logo\艾普工华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80" b="-110"/>
            <a:stretch>
              <a:fillRect/>
            </a:stretch>
          </p:blipFill>
          <p:spPr bwMode="auto">
            <a:xfrm>
              <a:off x="4192225" y="5799221"/>
              <a:ext cx="1689974" cy="497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2966811" y="4077072"/>
            <a:ext cx="641169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工业</a:t>
            </a:r>
            <a:r>
              <a:rPr lang="en-US" altLang="zh-CN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4.0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及新工业革命下的变革</a:t>
            </a:r>
            <a:endParaRPr lang="en-US" altLang="zh-CN" sz="3600" b="1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艾普工华智能制造解决方案及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案例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2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UniMax</a:t>
            </a:r>
            <a:r>
              <a:rPr lang="zh-CN" altLang="en-US" dirty="0"/>
              <a:t> </a:t>
            </a:r>
            <a:r>
              <a:rPr lang="en-US" altLang="zh-CN" dirty="0"/>
              <a:t>MES™ (</a:t>
            </a:r>
            <a:r>
              <a:rPr lang="zh-CN" altLang="en-US" dirty="0"/>
              <a:t>高性能制造运营管理解决方案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434" y="1629814"/>
            <a:ext cx="3954396" cy="1828163"/>
          </a:xfr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3429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全面：</a:t>
            </a:r>
            <a:r>
              <a: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完整的业务组件，适应多种生产模式</a:t>
            </a: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易用：</a:t>
            </a:r>
            <a:r>
              <a: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可视化建模，快速搭建工厂业务模型</a:t>
            </a:r>
            <a:endParaRPr lang="en-US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灵活：</a:t>
            </a:r>
            <a:r>
              <a: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自定义排程规则，多策略物流配送</a:t>
            </a:r>
            <a:r>
              <a:rPr lang="en-US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…</a:t>
            </a: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透明：</a:t>
            </a:r>
            <a:r>
              <a: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透明化生产执行与现场调度</a:t>
            </a:r>
            <a:endParaRPr lang="en-US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一体：</a:t>
            </a:r>
            <a:r>
              <a: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面向管控一体的软硬件集成，适时数据采集</a:t>
            </a:r>
            <a:endParaRPr lang="en-US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en-US" altLang="zh-CN" sz="14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986439" y="3944679"/>
            <a:ext cx="3954396" cy="2403199"/>
            <a:chOff x="4932610" y="1196752"/>
            <a:chExt cx="3790551" cy="2403199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19" name="TextBox 13"/>
            <p:cNvSpPr txBox="1"/>
            <p:nvPr/>
          </p:nvSpPr>
          <p:spPr>
            <a:xfrm>
              <a:off x="4932612" y="3292174"/>
              <a:ext cx="3790549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全新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风格，适应本土化需求与操作习惯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32610" y="1196752"/>
              <a:ext cx="3790550" cy="2095421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1" name="组合 20"/>
          <p:cNvGrpSpPr/>
          <p:nvPr/>
        </p:nvGrpSpPr>
        <p:grpSpPr>
          <a:xfrm>
            <a:off x="6443340" y="3940516"/>
            <a:ext cx="3803819" cy="2402544"/>
            <a:chOff x="4897263" y="4149080"/>
            <a:chExt cx="3825896" cy="2402544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5" name="TextBox 23"/>
            <p:cNvSpPr txBox="1"/>
            <p:nvPr/>
          </p:nvSpPr>
          <p:spPr>
            <a:xfrm>
              <a:off x="4897263" y="6243847"/>
              <a:ext cx="3825896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统一工厂模型，符合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MESA/ISA95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国际标准</a:t>
              </a: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263" y="4149080"/>
              <a:ext cx="3825896" cy="2094767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6443340" y="1209401"/>
            <a:ext cx="3791120" cy="2486592"/>
            <a:chOff x="4752923" y="1158653"/>
            <a:chExt cx="3970237" cy="253817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4832" y="1158653"/>
              <a:ext cx="3968328" cy="2510442"/>
            </a:xfrm>
            <a:prstGeom prst="rect">
              <a:avLst/>
            </a:prstGeom>
            <a:ln>
              <a:noFill/>
            </a:ln>
            <a:effectLst>
              <a:outerShdw blurRad="254000" dist="101600" dir="2700000" algn="tl" rotWithShape="0">
                <a:srgbClr val="333333">
                  <a:alpha val="55000"/>
                </a:srgbClr>
              </a:outerShdw>
            </a:effectLst>
          </p:spPr>
        </p:pic>
        <p:sp>
          <p:nvSpPr>
            <p:cNvPr id="27" name="TextBox 21"/>
            <p:cNvSpPr txBox="1"/>
            <p:nvPr/>
          </p:nvSpPr>
          <p:spPr>
            <a:xfrm>
              <a:off x="4752923" y="3382664"/>
              <a:ext cx="3970236" cy="314161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平台化，融合国际厂商行业最佳实践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986434" y="1209401"/>
            <a:ext cx="1517279" cy="347392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UniMax MES</a:t>
            </a:r>
          </a:p>
        </p:txBody>
      </p:sp>
    </p:spTree>
    <p:extLst>
      <p:ext uri="{BB962C8B-B14F-4D97-AF65-F5344CB8AC3E}">
        <p14:creationId xmlns:p14="http://schemas.microsoft.com/office/powerpoint/2010/main" val="343728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UniMax Xplanner™ (</a:t>
            </a:r>
            <a:r>
              <a:rPr lang="zh-CN" altLang="en-US" dirty="0"/>
              <a:t>高级计划排程解决方案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7785" y="1553494"/>
            <a:ext cx="3921529" cy="1756156"/>
          </a:xfr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自动智能排程，快速制定优化的生产计划</a:t>
            </a: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生产计划可视化展示与调整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详细车间设备、工装、班组人员作业计划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滚动排程，考虑生产实绩、订单更新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模拟排程、订单交期评估、紧急插单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b="1" dirty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/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en-US" altLang="zh-CN" sz="1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6472668" y="3960579"/>
            <a:ext cx="3774490" cy="2385273"/>
            <a:chOff x="4948668" y="4166351"/>
            <a:chExt cx="3774490" cy="2385273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5" name="TextBox 23"/>
            <p:cNvSpPr txBox="1"/>
            <p:nvPr/>
          </p:nvSpPr>
          <p:spPr>
            <a:xfrm>
              <a:off x="4954481" y="6243847"/>
              <a:ext cx="3768677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产品、资源、订单与时间多维度排程甘特图</a:t>
              </a:r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48668" y="4166351"/>
              <a:ext cx="3761791" cy="207736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41" y="1196752"/>
            <a:ext cx="3803818" cy="2179572"/>
          </a:xfrm>
          <a:prstGeom prst="rect">
            <a:avLst/>
          </a:prstGeo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986434" y="1196753"/>
            <a:ext cx="2021335" cy="360041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UniMax </a:t>
            </a:r>
            <a:r>
              <a:rPr lang="en-US" altLang="zh-CN" dirty="0" err="1"/>
              <a:t>XPlanner</a:t>
            </a: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1979537" y="3960579"/>
            <a:ext cx="3961292" cy="2387299"/>
            <a:chOff x="455537" y="3960578"/>
            <a:chExt cx="3961292" cy="2387299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5537" y="3960578"/>
              <a:ext cx="3961292" cy="20795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13"/>
            <p:cNvSpPr txBox="1"/>
            <p:nvPr/>
          </p:nvSpPr>
          <p:spPr>
            <a:xfrm>
              <a:off x="462435" y="6040100"/>
              <a:ext cx="3954394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提供通用工艺流程建模技术，广泛的行业支持</a:t>
              </a:r>
            </a:p>
          </p:txBody>
        </p:sp>
      </p:grpSp>
      <p:sp>
        <p:nvSpPr>
          <p:cNvPr id="27" name="TextBox 21"/>
          <p:cNvSpPr txBox="1"/>
          <p:nvPr/>
        </p:nvSpPr>
        <p:spPr>
          <a:xfrm>
            <a:off x="6443341" y="3356253"/>
            <a:ext cx="3791119" cy="307777"/>
          </a:xfrm>
          <a:prstGeom prst="rect">
            <a:avLst/>
          </a:prstGeom>
          <a:solidFill>
            <a:srgbClr val="2AA86F"/>
          </a:solidFill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基于高水准算法库模型，功能完整</a:t>
            </a:r>
          </a:p>
        </p:txBody>
      </p:sp>
    </p:spTree>
    <p:extLst>
      <p:ext uri="{BB962C8B-B14F-4D97-AF65-F5344CB8AC3E}">
        <p14:creationId xmlns:p14="http://schemas.microsoft.com/office/powerpoint/2010/main" val="122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UniMax PCT™ (</a:t>
            </a:r>
            <a:r>
              <a:rPr lang="zh-CN" altLang="en-US" dirty="0"/>
              <a:t>制造过程可视化解决方案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1986433" y="1196753"/>
            <a:ext cx="3960440" cy="2472343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183" y="1569442"/>
            <a:ext cx="4476427" cy="2066486"/>
          </a:xfrm>
          <a:noFill/>
          <a:ln>
            <a:noFill/>
          </a:ln>
          <a:effectLst/>
        </p:spPr>
        <p:txBody>
          <a:bodyPr/>
          <a:lstStyle/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整体掌控车间生产状态，及时修正业务偏离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对可能发生的故障和事故进行预警与及时调度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图形化生产跟踪系统，车间状态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绩效透明化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实时推送生产最新进展，及时掌握生产绩效指标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减少沟通成本，制造过程敏捷化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56610" y="1208672"/>
            <a:ext cx="3790550" cy="2486009"/>
            <a:chOff x="4932611" y="1170725"/>
            <a:chExt cx="3790550" cy="2486009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14" name="TextBox 13"/>
            <p:cNvSpPr txBox="1"/>
            <p:nvPr/>
          </p:nvSpPr>
          <p:spPr>
            <a:xfrm>
              <a:off x="4932612" y="3348957"/>
              <a:ext cx="3790549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实时、整体掌控车间生产运营状况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611" y="1170725"/>
              <a:ext cx="3790550" cy="217823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456611" y="3944676"/>
            <a:ext cx="3790551" cy="2408986"/>
            <a:chOff x="4932610" y="3983293"/>
            <a:chExt cx="3790551" cy="2478990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4" name="TextBox 23"/>
            <p:cNvSpPr txBox="1"/>
            <p:nvPr/>
          </p:nvSpPr>
          <p:spPr>
            <a:xfrm>
              <a:off x="4932610" y="6145562"/>
              <a:ext cx="3790550" cy="316721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采用行业领先的业务智能引擎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32610" y="3983293"/>
              <a:ext cx="3790551" cy="2172241"/>
              <a:chOff x="4890390" y="4028421"/>
              <a:chExt cx="4022328" cy="229153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0390" y="4028421"/>
                <a:ext cx="4022327" cy="2291533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760" y="5187178"/>
                <a:ext cx="2005958" cy="1132776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/>
        </p:nvGrpSpPr>
        <p:grpSpPr>
          <a:xfrm>
            <a:off x="1980182" y="3944679"/>
            <a:ext cx="3966692" cy="2421811"/>
            <a:chOff x="456182" y="4041500"/>
            <a:chExt cx="3966692" cy="2421811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2" name="TextBox 21"/>
            <p:cNvSpPr txBox="1"/>
            <p:nvPr/>
          </p:nvSpPr>
          <p:spPr>
            <a:xfrm>
              <a:off x="462433" y="6155534"/>
              <a:ext cx="3960440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集成自动化控制系统，生产现场集中指挥调度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182" y="4041500"/>
              <a:ext cx="3966692" cy="2114034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1986434" y="1209401"/>
            <a:ext cx="1589287" cy="347392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UniMax PCT</a:t>
            </a:r>
          </a:p>
        </p:txBody>
      </p:sp>
    </p:spTree>
    <p:extLst>
      <p:ext uri="{BB962C8B-B14F-4D97-AF65-F5344CB8AC3E}">
        <p14:creationId xmlns:p14="http://schemas.microsoft.com/office/powerpoint/2010/main" val="25718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 err="1"/>
              <a:t>Unimax</a:t>
            </a:r>
            <a:r>
              <a:rPr lang="en-US" altLang="zh-CN" dirty="0"/>
              <a:t> MDI™ (</a:t>
            </a:r>
            <a:r>
              <a:rPr lang="zh-CN" altLang="en-US" dirty="0"/>
              <a:t>制造数据集成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1986433" y="1196753"/>
            <a:ext cx="3960440" cy="2472343"/>
          </a:xfrm>
          <a:prstGeom prst="rect">
            <a:avLst/>
          </a:prstGeom>
          <a:noFill/>
          <a:ln w="127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434" y="1569442"/>
            <a:ext cx="4325591" cy="2291606"/>
          </a:xfrm>
          <a:noFill/>
          <a:ln>
            <a:noFill/>
          </a:ln>
          <a:effectLst/>
        </p:spPr>
        <p:txBody>
          <a:bodyPr/>
          <a:lstStyle/>
          <a:p>
            <a:pPr marL="0" lvl="1" latinLnBrk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/>
              <a:t>支持多任务并发与大数据量的抽取转换处理，执行效率高</a:t>
            </a: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/>
              <a:t>通过可视化方式实现对复杂集成操作</a:t>
            </a: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/>
              <a:t>接口的监控与定时定频调度</a:t>
            </a: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/>
              <a:t>还可用于检查数据有效性和一致性</a:t>
            </a:r>
            <a:endParaRPr lang="en-US" altLang="zh-CN" sz="1200" dirty="0"/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1200" dirty="0"/>
              <a:t>提供集成日志，对集成历史进行反查</a:t>
            </a:r>
          </a:p>
          <a:p>
            <a:pPr marL="0" lvl="1">
              <a:lnSpc>
                <a:spcPct val="200000"/>
              </a:lnSpc>
              <a:spcBef>
                <a:spcPts val="0"/>
              </a:spcBef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</a:pPr>
            <a:endParaRPr lang="zh-CN" altLang="en-US" sz="14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51584" y="1208672"/>
            <a:ext cx="7899908" cy="6036752"/>
            <a:chOff x="4923644" y="1122608"/>
            <a:chExt cx="3803848" cy="2492250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4932610" y="1122608"/>
              <a:ext cx="3785529" cy="2221263"/>
              <a:chOff x="4932610" y="1122608"/>
              <a:chExt cx="3785529" cy="2221263"/>
            </a:xfrm>
          </p:grpSpPr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610" y="1122608"/>
                <a:ext cx="3785529" cy="222126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6052" y="1122608"/>
                <a:ext cx="3702087" cy="818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923644" y="3307081"/>
              <a:ext cx="3803848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独立的数据建模工具，丰富的核心组件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52278" y="3839543"/>
            <a:ext cx="3799215" cy="2538491"/>
            <a:chOff x="4928277" y="3914848"/>
            <a:chExt cx="3799215" cy="2538491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4" name="TextBox 23"/>
            <p:cNvSpPr txBox="1"/>
            <p:nvPr/>
          </p:nvSpPr>
          <p:spPr>
            <a:xfrm>
              <a:off x="4932610" y="6145562"/>
              <a:ext cx="3790550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支持多种数据源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277" y="3914848"/>
              <a:ext cx="3799215" cy="2219125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1986433" y="3839543"/>
            <a:ext cx="3960440" cy="2535665"/>
            <a:chOff x="483577" y="3914848"/>
            <a:chExt cx="3939296" cy="2535665"/>
          </a:xfrm>
          <a:effectLst>
            <a:outerShdw blurRad="254000" dist="101600" dir="2700000" algn="ctr" rotWithShape="0">
              <a:srgbClr val="000000">
                <a:alpha val="55000"/>
              </a:srgbClr>
            </a:outerShdw>
          </a:effectLst>
        </p:grpSpPr>
        <p:sp>
          <p:nvSpPr>
            <p:cNvPr id="22" name="TextBox 21"/>
            <p:cNvSpPr txBox="1"/>
            <p:nvPr/>
          </p:nvSpPr>
          <p:spPr>
            <a:xfrm>
              <a:off x="483578" y="6142736"/>
              <a:ext cx="3939295" cy="307777"/>
            </a:xfrm>
            <a:prstGeom prst="rect">
              <a:avLst/>
            </a:prstGeom>
            <a:solidFill>
              <a:srgbClr val="2AA86F"/>
            </a:solidFill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UinMax 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系列套件与外部系统集成</a:t>
              </a: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577" y="3914848"/>
              <a:ext cx="3927573" cy="2227888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1986434" y="1209401"/>
            <a:ext cx="1589287" cy="347392"/>
          </a:xfrm>
          <a:prstGeom prst="rect">
            <a:avLst/>
          </a:prstGeom>
          <a:solidFill>
            <a:srgbClr val="00B05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UniMax MDI </a:t>
            </a:r>
          </a:p>
        </p:txBody>
      </p:sp>
    </p:spTree>
    <p:extLst>
      <p:ext uri="{BB962C8B-B14F-4D97-AF65-F5344CB8AC3E}">
        <p14:creationId xmlns:p14="http://schemas.microsoft.com/office/powerpoint/2010/main" val="40696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764"/>
  <p:tag name="MH_SECTIONID" val="765,766,"/>
</p:tagLst>
</file>

<file path=ppt/theme/theme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157267731</TotalTime>
  <Pages>0</Pages>
  <Words>3699</Words>
  <Characters>0</Characters>
  <Application>Microsoft Office PowerPoint</Application>
  <DocSecurity>0</DocSecurity>
  <PresentationFormat>自定义</PresentationFormat>
  <Lines>0</Lines>
  <Paragraphs>811</Paragraphs>
  <Slides>53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5" baseType="lpstr">
      <vt:lpstr>1_默认设计模板</vt:lpstr>
      <vt:lpstr>Visio</vt:lpstr>
      <vt:lpstr>PowerPoint 演示文稿</vt:lpstr>
      <vt:lpstr>关于艾普工华</vt:lpstr>
      <vt:lpstr>艾普工华的智能制造解决方案</vt:lpstr>
      <vt:lpstr>艾普工华的智能制造解决方案</vt:lpstr>
      <vt:lpstr>Mestar™ (支持快速二次开发，可扩展基础平台)</vt:lpstr>
      <vt:lpstr>UniMax MES™ (高性能制造运营管理解决方案)</vt:lpstr>
      <vt:lpstr>UniMax Xplanner™ (高级计划排程解决方案)</vt:lpstr>
      <vt:lpstr>UniMax PCT™ (制造过程可视化解决方案)</vt:lpstr>
      <vt:lpstr>Unimax MDI™ (制造数据集成)</vt:lpstr>
      <vt:lpstr>工厂工艺建模</vt:lpstr>
      <vt:lpstr>工艺路线维护</vt:lpstr>
      <vt:lpstr>多模式计划接收</vt:lpstr>
      <vt:lpstr>生产计划锁定方式</vt:lpstr>
      <vt:lpstr>产品标识打印：提前设置打印模板，远程数据传输，自动打印</vt:lpstr>
      <vt:lpstr>不同数据采集方式（手动条码报工、RFID自动报工）</vt:lpstr>
      <vt:lpstr>在制品位置跟踪展示</vt:lpstr>
      <vt:lpstr>产品生产进度信息</vt:lpstr>
      <vt:lpstr>当车间出现异常时，及时响应、及时处理、及时改善</vt:lpstr>
      <vt:lpstr>当车间出现异常时，及时响应、及时处理、及时改善</vt:lpstr>
      <vt:lpstr>当车间出现异常时，及时响应、及时处理、及时改善</vt:lpstr>
      <vt:lpstr>关键件/关重件/关键工序质量、物料追溯、防错</vt:lpstr>
      <vt:lpstr>异常报警，ANDON系统建设</vt:lpstr>
      <vt:lpstr>设备状态监控及故障报警</vt:lpstr>
      <vt:lpstr>设备状态以工厂工艺路线展示</vt:lpstr>
      <vt:lpstr>充分利用移动设备</vt:lpstr>
      <vt:lpstr>UniMax Xplanner™ (高级计划排程解决方案)</vt:lpstr>
      <vt:lpstr>排产规则设置</vt:lpstr>
      <vt:lpstr>排出详细作业计划</vt:lpstr>
      <vt:lpstr>排出精准投料计划</vt:lpstr>
      <vt:lpstr>排出半成品、成品的产出计划</vt:lpstr>
      <vt:lpstr>详细的物料消耗图</vt:lpstr>
      <vt:lpstr>详细的资源负载图</vt:lpstr>
      <vt:lpstr>艾普工华国内典型行业客户</vt:lpstr>
      <vt:lpstr>典型案例：江淮汽车乘用车</vt:lpstr>
      <vt:lpstr>案例：汽车数字化车间</vt:lpstr>
      <vt:lpstr>案例：江淮汽车数字化车间</vt:lpstr>
      <vt:lpstr>案例：三一重工数字化工厂</vt:lpstr>
      <vt:lpstr>案例：三一重工数字化工厂</vt:lpstr>
      <vt:lpstr>案例 - 纳威斯达发动机智能制造车间</vt:lpstr>
      <vt:lpstr>典型案例：宇通客车零部件</vt:lpstr>
      <vt:lpstr>案例：中航工业成飞/成飞民机</vt:lpstr>
      <vt:lpstr>典型案例：军用飞机</vt:lpstr>
      <vt:lpstr>一个传统的典型智能制造系统应用</vt:lpstr>
      <vt:lpstr>提纲</vt:lpstr>
      <vt:lpstr>透明化的主要目的：及时响应、及时处理、及时改善</vt:lpstr>
      <vt:lpstr>设备集成控制</vt:lpstr>
      <vt:lpstr>设备集成控制</vt:lpstr>
      <vt:lpstr>透明化是双向的</vt:lpstr>
      <vt:lpstr>设计制造一体化</vt:lpstr>
      <vt:lpstr>车间制造系统能效监测和管控系统</vt:lpstr>
      <vt:lpstr>整体生产协同</vt:lpstr>
      <vt:lpstr>整体生产协同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kayson.yang</dc:creator>
  <cp:keywords>Epic-HUST Technology（Wuhan）Co.,Ltd</cp:keywords>
  <cp:lastModifiedBy>Grant</cp:lastModifiedBy>
  <cp:revision>1152</cp:revision>
  <cp:lastPrinted>1899-12-30T00:00:00Z</cp:lastPrinted>
  <dcterms:created xsi:type="dcterms:W3CDTF">2012-02-16T14:54:11Z</dcterms:created>
  <dcterms:modified xsi:type="dcterms:W3CDTF">2016-04-22T02:39:22Z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